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0" r:id="rId5"/>
    <p:sldMasterId id="2147483672" r:id="rId6"/>
    <p:sldMasterId id="2147483684" r:id="rId7"/>
    <p:sldMasterId id="2147483696" r:id="rId8"/>
    <p:sldMasterId id="2147483709" r:id="rId9"/>
  </p:sldMasterIdLst>
  <p:notesMasterIdLst>
    <p:notesMasterId r:id="rId33"/>
  </p:notesMasterIdLst>
  <p:sldIdLst>
    <p:sldId id="1108" r:id="rId10"/>
    <p:sldId id="4373" r:id="rId11"/>
    <p:sldId id="1465" r:id="rId12"/>
    <p:sldId id="1086" r:id="rId13"/>
    <p:sldId id="1463" r:id="rId14"/>
    <p:sldId id="1201" r:id="rId15"/>
    <p:sldId id="257" r:id="rId16"/>
    <p:sldId id="281" r:id="rId17"/>
    <p:sldId id="1207" r:id="rId18"/>
    <p:sldId id="1208" r:id="rId19"/>
    <p:sldId id="1209" r:id="rId20"/>
    <p:sldId id="1210" r:id="rId21"/>
    <p:sldId id="1464" r:id="rId22"/>
    <p:sldId id="1211" r:id="rId23"/>
    <p:sldId id="1212" r:id="rId24"/>
    <p:sldId id="1213" r:id="rId25"/>
    <p:sldId id="4243" r:id="rId26"/>
    <p:sldId id="4345" r:id="rId27"/>
    <p:sldId id="256" r:id="rId28"/>
    <p:sldId id="1215" r:id="rId29"/>
    <p:sldId id="1216" r:id="rId30"/>
    <p:sldId id="1460" r:id="rId31"/>
    <p:sldId id="4242" r:id="rId32"/>
  </p:sldIdLst>
  <p:sldSz cx="18288000" cy="10287000"/>
  <p:notesSz cx="6858000" cy="9144000"/>
  <p:embeddedFontLst>
    <p:embeddedFont>
      <p:font typeface="Anuphan Light" panose="020B0604020202020204" charset="0"/>
      <p:regular r:id="rId34"/>
    </p:embeddedFont>
    <p:embeddedFont>
      <p:font typeface="DilleniaUPC" panose="02020603050405020304" pitchFamily="18" charset="-34"/>
      <p:regular r:id="rId35"/>
      <p:bold r:id="rId36"/>
      <p:italic r:id="rId37"/>
      <p:boldItalic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TH Sarabun New" panose="020B0500040200020003" pitchFamily="34" charset="-34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006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7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6.fntdata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59D5-BFD9-47FA-B36C-87175AA3C305}" type="datetimeFigureOut">
              <a:rPr lang="en-US" smtClean="0"/>
              <a:t>22/07/2025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56E402-2BEA-4EE5-ABBF-DD043BA86B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9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315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414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752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27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87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56E402-2BEA-4EE5-ABBF-DD043BA86B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41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BCDBD-A596-15EF-0380-A2A5A01D6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91D9E7-007D-A774-3090-B517627274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DF2E34-2C61-B60A-44A5-0DC7A7855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A8B86-C308-104B-2C91-1B4F16745D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9C6BCE-9184-454F-83F4-6B2D4D4509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5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832F-4094-4365-8094-81696EB6C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934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CCD5-CC64-4934-B822-F3717E6D11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3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3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9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6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3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1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E4760-E9D1-4E8D-8E79-BE9F5CE9C5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947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F688C-DF22-415F-B8BE-1F53EA4925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5985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D131-D45E-4415-895C-256D03A386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32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2896-D902-4538-9CE6-4ADF8EB3FE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556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66D4-B17E-4576-9FD3-A1EA0B67E8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535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8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5525-49E4-4EC7-AB2A-8FFA6E3EA6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1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5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92" indent="0">
              <a:buNone/>
              <a:defRPr sz="3000"/>
            </a:lvl7pPr>
            <a:lvl8pPr marL="4800125" indent="0">
              <a:buNone/>
              <a:defRPr sz="3000"/>
            </a:lvl8pPr>
            <a:lvl9pPr marL="5485857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1BE-701F-48B4-ADC7-BA3FA3CDA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2347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33E8-427A-4C82-A854-6972CF01A2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126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E288-28D8-4236-AF88-9532D69097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2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832F-4094-4365-8094-81696EB6CF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354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CCD5-CC64-4934-B822-F3717E6D116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418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3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3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9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6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3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1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E4760-E9D1-4E8D-8E79-BE9F5CE9C5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9511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F688C-DF22-415F-B8BE-1F53EA49258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913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CD131-D45E-4415-895C-256D03A386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694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A2896-D902-4538-9CE6-4ADF8EB3FEF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488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D66D4-B17E-4576-9FD3-A1EA0B67E8E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415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8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75525-49E4-4EC7-AB2A-8FFA6E3EA6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3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5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92" indent="0">
              <a:buNone/>
              <a:defRPr sz="3000"/>
            </a:lvl7pPr>
            <a:lvl8pPr marL="4800125" indent="0">
              <a:buNone/>
              <a:defRPr sz="3000"/>
            </a:lvl8pPr>
            <a:lvl9pPr marL="5485857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A1BE-701F-48B4-ADC7-BA3FA3CDA01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595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DB33E8-427A-4C82-A854-6972CF01A2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28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E288-28D8-4236-AF88-9532D69097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9684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5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4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1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29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5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2626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446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63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33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46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19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292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6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392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1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58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301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1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028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4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9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33" indent="0">
              <a:buNone/>
              <a:defRPr sz="3000" b="1"/>
            </a:lvl2pPr>
            <a:lvl3pPr marL="1371465" indent="0">
              <a:buNone/>
              <a:defRPr sz="2700" b="1"/>
            </a:lvl3pPr>
            <a:lvl4pPr marL="2057196" indent="0">
              <a:buNone/>
              <a:defRPr sz="2400" b="1"/>
            </a:lvl4pPr>
            <a:lvl5pPr marL="2742927" indent="0">
              <a:buNone/>
              <a:defRPr sz="2400" b="1"/>
            </a:lvl5pPr>
            <a:lvl6pPr marL="3428661" indent="0">
              <a:buNone/>
              <a:defRPr sz="2400" b="1"/>
            </a:lvl6pPr>
            <a:lvl7pPr marL="4114392" indent="0">
              <a:buNone/>
              <a:defRPr sz="2400" b="1"/>
            </a:lvl7pPr>
            <a:lvl8pPr marL="4800125" indent="0">
              <a:buNone/>
              <a:defRPr sz="2400" b="1"/>
            </a:lvl8pPr>
            <a:lvl9pPr marL="5485857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9" y="3262314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5372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21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08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8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5" y="2152656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2170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733" indent="0">
              <a:buNone/>
              <a:defRPr sz="4200"/>
            </a:lvl2pPr>
            <a:lvl3pPr marL="1371465" indent="0">
              <a:buNone/>
              <a:defRPr sz="3600"/>
            </a:lvl3pPr>
            <a:lvl4pPr marL="2057196" indent="0">
              <a:buNone/>
              <a:defRPr sz="3000"/>
            </a:lvl4pPr>
            <a:lvl5pPr marL="2742927" indent="0">
              <a:buNone/>
              <a:defRPr sz="3000"/>
            </a:lvl5pPr>
            <a:lvl6pPr marL="3428661" indent="0">
              <a:buNone/>
              <a:defRPr sz="3000"/>
            </a:lvl6pPr>
            <a:lvl7pPr marL="4114392" indent="0">
              <a:buNone/>
              <a:defRPr sz="3000"/>
            </a:lvl7pPr>
            <a:lvl8pPr marL="4800125" indent="0">
              <a:buNone/>
              <a:defRPr sz="3000"/>
            </a:lvl8pPr>
            <a:lvl9pPr marL="5485857" indent="0">
              <a:buNone/>
              <a:defRPr sz="3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733" indent="0">
              <a:buNone/>
              <a:defRPr sz="1800"/>
            </a:lvl2pPr>
            <a:lvl3pPr marL="1371465" indent="0">
              <a:buNone/>
              <a:defRPr sz="1500"/>
            </a:lvl3pPr>
            <a:lvl4pPr marL="2057196" indent="0">
              <a:buNone/>
              <a:defRPr sz="1350"/>
            </a:lvl4pPr>
            <a:lvl5pPr marL="2742927" indent="0">
              <a:buNone/>
              <a:defRPr sz="1350"/>
            </a:lvl5pPr>
            <a:lvl6pPr marL="3428661" indent="0">
              <a:buNone/>
              <a:defRPr sz="1350"/>
            </a:lvl6pPr>
            <a:lvl7pPr marL="4114392" indent="0">
              <a:buNone/>
              <a:defRPr sz="1350"/>
            </a:lvl7pPr>
            <a:lvl8pPr marL="4800125" indent="0">
              <a:buNone/>
              <a:defRPr sz="1350"/>
            </a:lvl8pPr>
            <a:lvl9pPr marL="5485857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5542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24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70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70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568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23416-986E-4951-8BFC-F95B645DB4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18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AF073-374C-48D3-868A-A86B8E77532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581131"/>
            <a:ext cx="914400" cy="547688"/>
          </a:xfr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96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E85A1-A6B3-4EB6-BCD7-FDA5A51D69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544" y="9534527"/>
            <a:ext cx="870857" cy="547688"/>
          </a:xfr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9848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FE681-E1E7-4E8F-90FB-1C8CFBA8FC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1771" y="9534527"/>
            <a:ext cx="936171" cy="5476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9820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6722"/>
            <a:ext cx="16459200" cy="1709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2400302"/>
            <a:ext cx="16459200" cy="679608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365457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fld id="{F259BB99-BBE6-41A1-91CE-DFB470402ED8}" type="datetime1">
              <a:rPr lang="en-US" altLang="en-US" smtClean="0">
                <a:solidFill>
                  <a:srgbClr val="000000"/>
                </a:solidFill>
              </a:rPr>
              <a:pPr/>
              <a:t>22/07/2025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372600"/>
            <a:ext cx="5791200" cy="6858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365457"/>
            <a:ext cx="4267200" cy="685800"/>
          </a:xfrm>
        </p:spPr>
        <p:txBody>
          <a:bodyPr/>
          <a:lstStyle>
            <a:lvl1pPr>
              <a:defRPr/>
            </a:lvl1pPr>
          </a:lstStyle>
          <a:p>
            <a:fld id="{0CC21A12-4D7D-4626-9546-CCE32653431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54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6119664" cy="43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550"/>
            </a:lvl2pPr>
            <a:lvl3pPr marL="1828755" indent="0">
              <a:buNone/>
              <a:defRPr sz="4800"/>
            </a:lvl3pPr>
            <a:lvl4pPr marL="2743131" indent="0">
              <a:buNone/>
              <a:defRPr sz="4050"/>
            </a:lvl4pPr>
            <a:lvl5pPr marL="3657509" indent="0">
              <a:buNone/>
              <a:defRPr sz="4050"/>
            </a:lvl5pPr>
            <a:lvl6pPr marL="4571886" indent="0">
              <a:buNone/>
              <a:defRPr sz="4050"/>
            </a:lvl6pPr>
            <a:lvl7pPr marL="5486264" indent="0">
              <a:buNone/>
              <a:defRPr sz="4050"/>
            </a:lvl7pPr>
            <a:lvl8pPr marL="6400640" indent="0">
              <a:buNone/>
              <a:defRPr sz="4050"/>
            </a:lvl8pPr>
            <a:lvl9pPr marL="7315017" indent="0">
              <a:buNone/>
              <a:defRPr sz="405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12168000" y="5895000"/>
            <a:ext cx="6120000" cy="4392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914378" indent="0">
              <a:buNone/>
              <a:defRPr sz="5550"/>
            </a:lvl2pPr>
            <a:lvl3pPr marL="1828755" indent="0">
              <a:buNone/>
              <a:defRPr sz="4800"/>
            </a:lvl3pPr>
            <a:lvl4pPr marL="2743131" indent="0">
              <a:buNone/>
              <a:defRPr sz="4050"/>
            </a:lvl4pPr>
            <a:lvl5pPr marL="3657509" indent="0">
              <a:buNone/>
              <a:defRPr sz="4050"/>
            </a:lvl5pPr>
            <a:lvl6pPr marL="4571886" indent="0">
              <a:buNone/>
              <a:defRPr sz="4050"/>
            </a:lvl6pPr>
            <a:lvl7pPr marL="5486264" indent="0">
              <a:buNone/>
              <a:defRPr sz="4050"/>
            </a:lvl7pPr>
            <a:lvl8pPr marL="6400640" indent="0">
              <a:buNone/>
              <a:defRPr sz="4050"/>
            </a:lvl8pPr>
            <a:lvl9pPr marL="7315017" indent="0">
              <a:buNone/>
              <a:defRPr sz="4050"/>
            </a:lvl9pPr>
          </a:lstStyle>
          <a:p>
            <a:r>
              <a:rPr lang="en-US" altLang="ko-KR"/>
              <a:t>Your Picture Here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8326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3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8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7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DB0E1-BAEC-4E81-AC23-7AD2255530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431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F7DC4-83B9-4E5B-B22D-CBD487F2BDF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9581134"/>
            <a:ext cx="914400" cy="547688"/>
          </a:xfr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010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5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56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3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13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891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70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48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26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7A167F-5A9A-4104-A93C-E50458C2B8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547" y="9534530"/>
            <a:ext cx="870857" cy="547688"/>
          </a:xfrm>
        </p:spPr>
        <p:txBody>
          <a:bodyPr/>
          <a:lstStyle>
            <a:lvl1pPr>
              <a:defRPr sz="30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374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8E84-0A9A-49B0-8401-F48AE7C628A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21771" y="9534530"/>
            <a:ext cx="936171" cy="5476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355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781D-EDEA-4365-98A4-2FB251B5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6035A-AB83-413E-8AF2-8B47E4355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B4952E-739B-4E84-9BB3-EA5983AD0C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027C63-DB11-4443-828E-C1B504E0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0C481-812F-4F1F-A3D5-8BA9D4E3D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1D16B-229D-4997-ABA0-3DD7BD448E5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876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22/07/2025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E121A258-E485-4DD7-9E99-5F1C127BCE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92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1371465" rtl="0" eaLnBrk="1" latinLnBrk="0" hangingPunct="1">
        <a:spcBef>
          <a:spcPct val="0"/>
        </a:spcBef>
        <a:buNone/>
        <a:defRPr sz="5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514299" indent="-514299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1114316" indent="-428585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71432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40006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3085796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771525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90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92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E121A258-E485-4DD7-9E99-5F1C127BCE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9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1371465" rtl="0" eaLnBrk="1" latinLnBrk="0" hangingPunct="1">
        <a:spcBef>
          <a:spcPct val="0"/>
        </a:spcBef>
        <a:buNone/>
        <a:defRPr sz="5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514299" indent="-514299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1114316" indent="-428585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71432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40006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3085796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771525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90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92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1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107223E1-C570-443C-B5C6-8B9CE57389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8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38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00"/>
            <a:fld id="{E6477A9D-475E-46D3-B17E-8426009E670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25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1371465" rtl="0" eaLnBrk="1" latinLnBrk="0" hangingPunct="1">
        <a:spcBef>
          <a:spcPct val="0"/>
        </a:spcBef>
        <a:buNone/>
        <a:defRPr sz="54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514299" indent="-514299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1114316" indent="-428585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71432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40006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3085796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771525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259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2990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8723" indent="-342866" algn="l" defTabSz="13714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3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46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196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661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392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125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5857" algn="l" defTabSz="1371465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A8C67-D69B-4448-98B4-2690D37E5EB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87" y="9534526"/>
            <a:ext cx="832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6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</p:sldLayoutIdLst>
  <p:hf hdr="0" ftr="0" dt="0"/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5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30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9"/>
            <a:fld id="{840A723D-B1F3-44D7-8A8B-E5D3124E61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71569"/>
              <a:t>22/07/2025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30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7156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890" y="9534529"/>
            <a:ext cx="832514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000" b="1">
                <a:solidFill>
                  <a:schemeClr val="tx1"/>
                </a:solidFill>
              </a:defRPr>
            </a:lvl1pPr>
          </a:lstStyle>
          <a:p>
            <a:pPr defTabSz="1371569"/>
            <a:fld id="{E6477A9D-475E-46D3-B17E-8426009E6700}" type="slidenum">
              <a:rPr lang="en-US" smtClean="0">
                <a:solidFill>
                  <a:prstClr val="black"/>
                </a:solidFill>
              </a:rPr>
              <a:pPr defTabSz="1371569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41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</p:sldLayoutIdLst>
  <p:hf hdr="0" ftr="0" dt="0"/>
  <p:txStyles>
    <p:titleStyle>
      <a:lvl1pPr algn="ctr" defTabSz="1371569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38" indent="-514338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398" indent="-428616" algn="l" defTabSz="1371569" rtl="0" eaLnBrk="1" latinLnBrk="0" hangingPunct="1">
        <a:spcBef>
          <a:spcPct val="20000"/>
        </a:spcBef>
        <a:buFont typeface="Arial" panose="020B0604020202020204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8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3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5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9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94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6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62" indent="-342893" algn="l" defTabSz="1371569" rtl="0" eaLnBrk="1" latinLnBrk="0" hangingPunct="1">
        <a:spcBef>
          <a:spcPct val="2000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9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51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3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9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701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5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8" algn="l" defTabSz="1371569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18" Type="http://schemas.openxmlformats.org/officeDocument/2006/relationships/image" Target="../media/image45.png"/><Relationship Id="rId3" Type="http://schemas.openxmlformats.org/officeDocument/2006/relationships/image" Target="../media/image30.sv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sv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5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1.png"/><Relationship Id="rId9" Type="http://schemas.openxmlformats.org/officeDocument/2006/relationships/image" Target="../media/image36.sv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gif"/><Relationship Id="rId3" Type="http://schemas.openxmlformats.org/officeDocument/2006/relationships/image" Target="../media/image49.png"/><Relationship Id="rId7" Type="http://schemas.openxmlformats.org/officeDocument/2006/relationships/image" Target="../media/image53.sv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hyperlink" Target="mailto:info@tcmc.or.th" TargetMode="External"/><Relationship Id="rId5" Type="http://schemas.openxmlformats.org/officeDocument/2006/relationships/image" Target="../media/image51.svg"/><Relationship Id="rId10" Type="http://schemas.openxmlformats.org/officeDocument/2006/relationships/image" Target="../media/image56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svg"/><Relationship Id="rId3" Type="http://schemas.openxmlformats.org/officeDocument/2006/relationships/image" Target="../media/image61.png"/><Relationship Id="rId7" Type="http://schemas.openxmlformats.org/officeDocument/2006/relationships/image" Target="../media/image65.sv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4.png"/><Relationship Id="rId11" Type="http://schemas.openxmlformats.org/officeDocument/2006/relationships/image" Target="../media/image69.sv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svg"/><Relationship Id="rId1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9556" y="1924441"/>
            <a:ext cx="17183933" cy="2141096"/>
          </a:xfrm>
          <a:prstGeom prst="rect">
            <a:avLst/>
          </a:prstGeom>
          <a:solidFill>
            <a:srgbClr val="006CB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th-TH" sz="13800" b="1">
                <a:solidFill>
                  <a:prstClr val="white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รพ.ต้องทำอะไรบ้าง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06A1F-C4F3-40F1-9775-52CFCA8C079E}"/>
              </a:ext>
            </a:extLst>
          </p:cNvPr>
          <p:cNvSpPr txBox="1"/>
          <p:nvPr/>
        </p:nvSpPr>
        <p:spPr>
          <a:xfrm>
            <a:off x="6743700" y="4533900"/>
            <a:ext cx="4800600" cy="7694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23 – 24 </a:t>
            </a:r>
            <a:r>
              <a:rPr lang="th-TH" sz="4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กรกฎาคม </a:t>
            </a:r>
            <a:r>
              <a:rPr lang="en-US" sz="4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2568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C6EFF3-03AA-4300-8363-F97DA8702B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46" b="98444" l="1724" r="97414">
                        <a14:foregroundMark x1="28448" y1="23735" x2="28448" y2="23735"/>
                        <a14:foregroundMark x1="9483" y1="24903" x2="13103" y2="48249"/>
                        <a14:foregroundMark x1="13103" y1="48249" x2="26897" y2="88521"/>
                        <a14:foregroundMark x1="20172" y1="24708" x2="80172" y2="51556"/>
                        <a14:foregroundMark x1="26207" y1="39883" x2="41724" y2="53891"/>
                        <a14:foregroundMark x1="41724" y1="53891" x2="74483" y2="66732"/>
                        <a14:foregroundMark x1="18103" y1="78405" x2="37241" y2="71790"/>
                        <a14:foregroundMark x1="37241" y1="71790" x2="81207" y2="67121"/>
                        <a14:foregroundMark x1="71034" y1="13424" x2="88276" y2="70817"/>
                        <a14:foregroundMark x1="78103" y1="13424" x2="93793" y2="69261"/>
                        <a14:foregroundMark x1="19483" y1="94747" x2="28103" y2="84630"/>
                        <a14:foregroundMark x1="5690" y1="29183" x2="33793" y2="20817"/>
                        <a14:foregroundMark x1="7586" y1="23930" x2="58276" y2="14008"/>
                        <a14:foregroundMark x1="58276" y1="14008" x2="69655" y2="9728"/>
                        <a14:foregroundMark x1="51034" y1="13619" x2="51034" y2="13619"/>
                        <a14:foregroundMark x1="51034" y1="13619" x2="51034" y2="13619"/>
                        <a14:foregroundMark x1="47241" y1="15759" x2="47241" y2="15759"/>
                        <a14:foregroundMark x1="47241" y1="15759" x2="52759" y2="19261"/>
                        <a14:foregroundMark x1="52759" y1="19261" x2="69828" y2="37743"/>
                        <a14:foregroundMark x1="45345" y1="15370" x2="64483" y2="7782"/>
                        <a14:foregroundMark x1="64483" y1="7782" x2="77414" y2="6809"/>
                        <a14:foregroundMark x1="37069" y1="13424" x2="37069" y2="13424"/>
                        <a14:foregroundMark x1="37069" y1="13424" x2="40345" y2="12840"/>
                        <a14:foregroundMark x1="34483" y1="14008" x2="36724" y2="13035"/>
                        <a14:foregroundMark x1="39310" y1="92218" x2="39310" y2="92218"/>
                        <a14:foregroundMark x1="39310" y1="92218" x2="39310" y2="92218"/>
                        <a14:foregroundMark x1="39310" y1="92218" x2="60172" y2="86965"/>
                        <a14:foregroundMark x1="60172" y1="86965" x2="93621" y2="78405"/>
                        <a14:foregroundMark x1="95862" y1="78794" x2="97586" y2="68677"/>
                        <a14:foregroundMark x1="22241" y1="97082" x2="16552" y2="98444"/>
                        <a14:foregroundMark x1="79310" y1="6226" x2="82586" y2="2140"/>
                        <a14:foregroundMark x1="5000" y1="29377" x2="1724" y2="27043"/>
                        <a14:foregroundMark x1="27414" y1="19261" x2="37069" y2="13230"/>
                        <a14:backgroundMark x1="13966" y1="8171" x2="13966" y2="8171"/>
                        <a14:backgroundMark x1="13966" y1="8171" x2="41379" y2="4280"/>
                        <a14:backgroundMark x1="18621" y1="2724" x2="26724" y2="11868"/>
                        <a14:backgroundMark x1="26724" y1="11868" x2="31536" y2="12313"/>
                        <a14:backgroundMark x1="37241" y1="12840" x2="37385" y2="12807"/>
                        <a14:backgroundMark x1="21379" y1="8366" x2="21379" y2="83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11" y="846477"/>
            <a:ext cx="2111897" cy="18715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88678-A6FE-4CCC-A648-A82E5E7A0C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42" y="5143501"/>
            <a:ext cx="9195516" cy="51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24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121263"/>
              </p:ext>
            </p:extLst>
          </p:nvPr>
        </p:nvGraphicFramePr>
        <p:xfrm>
          <a:off x="223199" y="1579512"/>
          <a:ext cx="17785082" cy="8154754"/>
        </p:xfrm>
        <a:graphic>
          <a:graphicData uri="http://schemas.openxmlformats.org/drawingml/2006/table">
            <a:tbl>
              <a:tblPr/>
              <a:tblGrid>
                <a:gridCol w="15997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014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083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776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8861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751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HosCCMap</a:t>
                      </a:r>
                      <a:r>
                        <a:rPr lang="th-TH" sz="4000" b="1" dirty="0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</a:t>
                      </a:r>
                      <a:br>
                        <a:rPr lang="en-US" sz="4000" b="1" dirty="0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</a:b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HosCCID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หน่วยต้นทุนโรงพยาบาล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LbPerson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ค่าแรงรายคน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รายรับทุกประเภทไม่รวม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OT, 12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Lb2CC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สัดส่วนการทำงาน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คนที่ทำงานมากกว่า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solidFill>
                            <a:srgbClr val="000000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LbExtra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ค่าล่วงเวลา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/HR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Doctor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ข้อมูลแพทย์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ทันตแพทย์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LbDrWk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เวลาทำงานแพทย์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ทันตแพทย์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(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รายคน/รายสาขา)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679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7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LbDrOT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ค่าล่วงเวลาแพทย์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ทันตแพทย์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รายคน/รายสาขา)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7B505CF9-6126-A344-4F2F-A6A392C0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298324" y="5400475"/>
            <a:ext cx="2742614" cy="48711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0676EB-8A3E-5688-8961-772156A70971}"/>
              </a:ext>
            </a:extLst>
          </p:cNvPr>
          <p:cNvSpPr txBox="1">
            <a:spLocks/>
          </p:cNvSpPr>
          <p:nvPr/>
        </p:nvSpPr>
        <p:spPr>
          <a:xfrm>
            <a:off x="152400" y="114301"/>
            <a:ext cx="17983200" cy="127866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รายการแฟ้มข้อมูล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8000" b="1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หน่วยต้นทุนและค่าแรง</a:t>
            </a:r>
            <a:endParaRPr lang="en-US" sz="8000" b="1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9ECD73B-898B-E1C9-F416-B13138D0A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10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43881"/>
              </p:ext>
            </p:extLst>
          </p:nvPr>
        </p:nvGraphicFramePr>
        <p:xfrm>
          <a:off x="180416" y="1619529"/>
          <a:ext cx="17927169" cy="8114742"/>
        </p:xfrm>
        <a:graphic>
          <a:graphicData uri="http://schemas.openxmlformats.org/drawingml/2006/table">
            <a:tbl>
              <a:tblPr/>
              <a:tblGrid>
                <a:gridCol w="16001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4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37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62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829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8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MatUtil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ค่าสาธารณูปโภค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962941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9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MatProj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ค่าใช้สอยรายแผนงานโครงการ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107841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MatHire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ค่าเช่า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/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จ้างเหมาบริการต่าง ๆ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052769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MatMSup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ค่าวัสดุการแพทย์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MatLab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ค่าวัสดุวิทยาศาสตร์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MatDent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ค่าวัสดุทันตกรรม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MatDrug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ค่าวัสดุเภสัชกรรม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163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15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MatGen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ค่าวัสดุทั่วไป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7CBB2C9D-C54C-666A-B5C3-B4B3368A85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16201" y="7396165"/>
            <a:ext cx="2839568" cy="289083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97505C-3CAB-D394-AFFA-FF0CFF4A59E3}"/>
              </a:ext>
            </a:extLst>
          </p:cNvPr>
          <p:cNvSpPr txBox="1">
            <a:spLocks/>
          </p:cNvSpPr>
          <p:nvPr/>
        </p:nvSpPr>
        <p:spPr>
          <a:xfrm>
            <a:off x="180416" y="265715"/>
            <a:ext cx="17983200" cy="101193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รายการแฟ้มข้อมูล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8000" b="1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ต้นทุนวัสดุรายหน่วยต้นทุน</a:t>
            </a:r>
            <a:endParaRPr lang="en-US" sz="8000" b="1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AE2FE8-5623-B944-CEFE-BC54D65C8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11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9319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28131"/>
              </p:ext>
            </p:extLst>
          </p:nvPr>
        </p:nvGraphicFramePr>
        <p:xfrm>
          <a:off x="152400" y="1578453"/>
          <a:ext cx="17983200" cy="8155816"/>
        </p:xfrm>
        <a:graphic>
          <a:graphicData uri="http://schemas.openxmlformats.org/drawingml/2006/table">
            <a:tbl>
              <a:tblPr/>
              <a:tblGrid>
                <a:gridCol w="1370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108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273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224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585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349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err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>
                          <a:solidFill>
                            <a:srgbClr val="FFFF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16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Mat2iDrug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มูลค่าการใช้ยา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(รายรหัส/หน่วยต้นทุน)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8368989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17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Mat2iMSup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มูลค่าการใช้วัสดุการแพทย์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(รายรหัส/หน่วยต้นทุน)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304705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18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Mat2iLab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มูลค่าการใช้วัสดุ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Lab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(รายรหัส/หน่วยต้นทุน)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4031950"/>
                  </a:ext>
                </a:extLst>
              </a:tr>
              <a:tr h="150104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19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Mat2iOth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มูลค่าการใช้วัสดุอื่นที่ทราบต้นทุนต่อหน่วยชัดเจน เช่น จ้าง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HD 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ต่อครั้งฯลฯ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(รายรหัส/หน่วยต้นทุน)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1368741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DMUC4Drug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ต้นทุนยาต่อหน่วย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9573840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DMUC4MSup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ต้นทุนวัสดุการแพทย์ต่อหน่วย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DMUC4Lab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ต้นทุนวัสดุวิทยาศาสตร์ต่อหน่วย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84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DMUC4Oth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ต้นทุนวัสดุจ้างเหมาบริการอื่นต่อหน่วย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(รายรหัส)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BF63F30C-E94C-7801-280D-EB8B717561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535402" y="6113614"/>
            <a:ext cx="1625579" cy="396501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0610EDB-155E-C3E1-5375-CB3AA5162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12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E6E4710-340A-C26B-B476-B566A3F3722D}"/>
              </a:ext>
            </a:extLst>
          </p:cNvPr>
          <p:cNvSpPr txBox="1">
            <a:spLocks/>
          </p:cNvSpPr>
          <p:nvPr/>
        </p:nvSpPr>
        <p:spPr>
          <a:xfrm>
            <a:off x="152400" y="114300"/>
            <a:ext cx="17983200" cy="16755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รายการแฟ้มข้อมูล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8000" b="1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ต้นทุนวัสดุรายรหัส</a:t>
            </a:r>
            <a:endParaRPr lang="en-US" sz="8000" b="1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20573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8849230"/>
              </p:ext>
            </p:extLst>
          </p:nvPr>
        </p:nvGraphicFramePr>
        <p:xfrm>
          <a:off x="152400" y="1562101"/>
          <a:ext cx="17983200" cy="3733800"/>
        </p:xfrm>
        <a:graphic>
          <a:graphicData uri="http://schemas.openxmlformats.org/drawingml/2006/table">
            <a:tbl>
              <a:tblPr/>
              <a:tblGrid>
                <a:gridCol w="13701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2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53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849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4224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961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CapBld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รายการอาคาร/สิ่งปลูกสร้างทั้งหมด</a:t>
                      </a:r>
                      <a:endParaRPr lang="en-US" sz="40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25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Area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พื้นที่ใช้สอยจริง ไม่รวมพื้นที่ส่วนกลาง</a:t>
                      </a:r>
                      <a:endParaRPr lang="en-US" sz="40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7139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26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CapEquip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รายการครุภัณฑ์ทุกรายการที่ยังไม่แทงจำหน่าย</a:t>
                      </a:r>
                      <a:endParaRPr lang="en-US" sz="40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5">
            <a:extLst>
              <a:ext uri="{FF2B5EF4-FFF2-40B4-BE49-F238E27FC236}">
                <a16:creationId xmlns:a16="http://schemas.microsoft.com/office/drawing/2014/main" id="{BF63F30C-E94C-7801-280D-EB8B71756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535402" y="6113614"/>
            <a:ext cx="1625579" cy="3965018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09266B25-31C6-20CB-930A-01697DDA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13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DE543F-8B05-0BBE-48A1-29E04A5CB7CC}"/>
              </a:ext>
            </a:extLst>
          </p:cNvPr>
          <p:cNvSpPr txBox="1">
            <a:spLocks/>
          </p:cNvSpPr>
          <p:nvPr/>
        </p:nvSpPr>
        <p:spPr>
          <a:xfrm>
            <a:off x="152400" y="114300"/>
            <a:ext cx="17983200" cy="16755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รายการแฟ้มข้อมูล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: </a:t>
            </a:r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ต้นทุนค่าลงทุน</a:t>
            </a:r>
            <a:endParaRPr lang="en-US" sz="80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endParaRPr lang="en-US" sz="96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EAC64-B088-31C1-9975-DD83DF368637}"/>
              </a:ext>
            </a:extLst>
          </p:cNvPr>
          <p:cNvSpPr txBox="1"/>
          <p:nvPr/>
        </p:nvSpPr>
        <p:spPr>
          <a:xfrm>
            <a:off x="5255664" y="6187156"/>
            <a:ext cx="6896455" cy="21236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th-TH" sz="66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ไม่ต้องคำนวณค่าเสื่อมราคา </a:t>
            </a:r>
            <a:endParaRPr lang="en-US" sz="66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66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เราจะคำนวณให้</a:t>
            </a:r>
            <a:endParaRPr lang="en-US" sz="66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5034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299901"/>
              </p:ext>
            </p:extLst>
          </p:nvPr>
        </p:nvGraphicFramePr>
        <p:xfrm>
          <a:off x="199732" y="1562100"/>
          <a:ext cx="17888536" cy="8172167"/>
        </p:xfrm>
        <a:graphic>
          <a:graphicData uri="http://schemas.openxmlformats.org/drawingml/2006/table">
            <a:tbl>
              <a:tblPr/>
              <a:tblGrid>
                <a:gridCol w="1491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06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80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22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18426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1275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27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CSSD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จ่ายกลาง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166494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28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Laundry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งานซักฟอก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797385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29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Waste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ขยะติดเชื้อ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(รายหน่วยต้นทุนหากระบุได้)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03796869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Transport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งานยานพาหนะ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Portering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ศูนย์เปล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Cleaning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ทำความสะอาด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(พื้นที่ใช้สอยจริงรายหน่วยต้นทุน)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Computer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IT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Maintain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ช่างซ่อมบำรุงทั่วไป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289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35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MedMach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ช่างเครื่องมือแพทย์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(รายหน่วยต้นทุน)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7554657"/>
                  </a:ext>
                </a:extLst>
              </a:tr>
            </a:tbl>
          </a:graphicData>
        </a:graphic>
      </p:graphicFrame>
      <p:pic>
        <p:nvPicPr>
          <p:cNvPr id="8" name="Picture 4">
            <a:extLst>
              <a:ext uri="{FF2B5EF4-FFF2-40B4-BE49-F238E27FC236}">
                <a16:creationId xmlns:a16="http://schemas.microsoft.com/office/drawing/2014/main" id="{3D0A0536-07B3-3F51-0BED-1F2B4F41E6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229711" y="8011720"/>
            <a:ext cx="1811226" cy="2233172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AB4028A-CC25-A71E-F3AD-5F34E47F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14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4C1BD95-492F-6B4F-CB9F-D4D32434FD60}"/>
              </a:ext>
            </a:extLst>
          </p:cNvPr>
          <p:cNvSpPr txBox="1">
            <a:spLocks/>
          </p:cNvSpPr>
          <p:nvPr/>
        </p:nvSpPr>
        <p:spPr>
          <a:xfrm>
            <a:off x="152400" y="114300"/>
            <a:ext cx="17983200" cy="16755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แฟ้มข้อมูลเกณฑ์การจัดสรรต้นทุนทางอ้อม</a:t>
            </a:r>
            <a:endParaRPr lang="en-US" sz="8000" b="1" dirty="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15336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53934"/>
              </p:ext>
            </p:extLst>
          </p:nvPr>
        </p:nvGraphicFramePr>
        <p:xfrm>
          <a:off x="152400" y="1562099"/>
          <a:ext cx="17983200" cy="8172170"/>
        </p:xfrm>
        <a:graphic>
          <a:graphicData uri="http://schemas.openxmlformats.org/drawingml/2006/table">
            <a:tbl>
              <a:tblPr/>
              <a:tblGrid>
                <a:gridCol w="14666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755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36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092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8981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36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HosDep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รหัสหน่วยบริการในฐานข้อมูล รพ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377545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37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BG4Charge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รายการค่ารักษาของ รพ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 or Text)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38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AllCharge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ค่ารักษาทั้งหมด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39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IPCharge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ค่ารักษาผู้ป่วยใน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13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)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OPCharge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ค่ารักษาผู้ป่วยนอก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13 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InsType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รหัสสิทธิการรักษา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IPMain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ข้อมูลผู้ป่วยใน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 or Text</a:t>
                      </a:r>
                      <a:r>
                        <a:rPr lang="th-TH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IPTransfer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ข้อมูลผู้ป่วยแต่ละรายในหอผู้ป่วย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 or 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721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44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OPMain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ข้อมูลผู้ป่วยนอก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9" name="Picture 10">
            <a:extLst>
              <a:ext uri="{FF2B5EF4-FFF2-40B4-BE49-F238E27FC236}">
                <a16:creationId xmlns:a16="http://schemas.microsoft.com/office/drawing/2014/main" id="{098D5A99-238E-9356-7057-A01E53240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904890" y="7780066"/>
            <a:ext cx="3399522" cy="2696480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35DB84F1-CCF0-1C12-2B98-C78BF8AB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15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D202F47-0796-B77D-590E-A4AC6CB1DC38}"/>
              </a:ext>
            </a:extLst>
          </p:cNvPr>
          <p:cNvSpPr txBox="1">
            <a:spLocks/>
          </p:cNvSpPr>
          <p:nvPr/>
        </p:nvSpPr>
        <p:spPr>
          <a:xfrm>
            <a:off x="152400" y="155243"/>
            <a:ext cx="17983200" cy="10992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แฟ้มข้อมูลผลงานบริการและข้อมูลผู้ป่วย 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(1)</a:t>
            </a:r>
          </a:p>
        </p:txBody>
      </p:sp>
    </p:spTree>
    <p:extLst>
      <p:ext uri="{BB962C8B-B14F-4D97-AF65-F5344CB8AC3E}">
        <p14:creationId xmlns:p14="http://schemas.microsoft.com/office/powerpoint/2010/main" val="2458480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992551"/>
              </p:ext>
            </p:extLst>
          </p:nvPr>
        </p:nvGraphicFramePr>
        <p:xfrm>
          <a:off x="152401" y="1562100"/>
          <a:ext cx="17983199" cy="8584847"/>
        </p:xfrm>
        <a:graphic>
          <a:graphicData uri="http://schemas.openxmlformats.org/drawingml/2006/table">
            <a:tbl>
              <a:tblPr/>
              <a:tblGrid>
                <a:gridCol w="1387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78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3175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214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23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0472"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แฟ้ม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th-TH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รายละเอียดข้อมูล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วดป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ส่งข้อมูล</a:t>
                      </a:r>
                      <a:endParaRPr lang="en-US" sz="4000" b="1" dirty="0">
                        <a:solidFill>
                          <a:schemeClr val="bg1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ผู้รับผิดชอบของ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รพ</a:t>
                      </a:r>
                      <a:r>
                        <a:rPr lang="en-US" sz="4000" b="1" dirty="0">
                          <a:solidFill>
                            <a:schemeClr val="bg1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.</a:t>
                      </a:r>
                    </a:p>
                  </a:txBody>
                  <a:tcPr marT="91440" marB="91440" anchor="ctr">
                    <a:lnL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1C00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0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45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IPDxOp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รหัสโรคและรหัสหัตถการทั้งหมด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595919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46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OPDxOp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รหัสโรคและรหัสหัตถการผู้ป่วยนอก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0872749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47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ORTime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เวลาในการผ่าตัด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48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ORPerson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ข้อมูลเจ้าหน้าที่ในการผ่าตัด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49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AnesTime</a:t>
                      </a: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เวลาในการดมยา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50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ER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ข้อมูลผู้ป่วยที่ใช้บริการ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ER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51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Palliative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ข้อมูลผู้ป่วยระยะสุดท้าย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52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IMC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ข้อมูลผู้ป่วยระยะกลาง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7960832"/>
                  </a:ext>
                </a:extLst>
              </a:tr>
              <a:tr h="8301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53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40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Barthel</a:t>
                      </a: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ข้อมูลคะแนน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Barthel Index 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ของผู้ป่วย </a:t>
                      </a:r>
                      <a:r>
                        <a:rPr lang="en-US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IMC</a:t>
                      </a:r>
                      <a:r>
                        <a:rPr lang="th-TH" sz="40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0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(Excel or Text)</a:t>
                      </a: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endParaRPr lang="en-US" sz="40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T="91440" marB="9144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9058814"/>
                  </a:ext>
                </a:extLst>
              </a:tr>
            </a:tbl>
          </a:graphicData>
        </a:graphic>
      </p:graphicFrame>
      <p:pic>
        <p:nvPicPr>
          <p:cNvPr id="8" name="Picture 16">
            <a:extLst>
              <a:ext uri="{FF2B5EF4-FFF2-40B4-BE49-F238E27FC236}">
                <a16:creationId xmlns:a16="http://schemas.microsoft.com/office/drawing/2014/main" id="{5BF2DFA5-E451-0086-2048-08A95D30BB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01399" y="6809344"/>
            <a:ext cx="7117083" cy="3042553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5FC80CD-9B1E-8766-D033-9D8346B32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16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F114589-DD1C-0EBC-904E-62977E669B79}"/>
              </a:ext>
            </a:extLst>
          </p:cNvPr>
          <p:cNvSpPr txBox="1">
            <a:spLocks/>
          </p:cNvSpPr>
          <p:nvPr/>
        </p:nvSpPr>
        <p:spPr>
          <a:xfrm>
            <a:off x="152400" y="114300"/>
            <a:ext cx="17983200" cy="167551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แฟ้มข้อมูลผลงานบริการและข้อมูลผู้ป่วย </a:t>
            </a:r>
            <a:r>
              <a:rPr lang="en-US" sz="8000" b="1" dirty="0">
                <a:latin typeface="DilleniaUPC" panose="02020603050405020304" pitchFamily="18" charset="-34"/>
                <a:cs typeface="DilleniaUPC" panose="02020603050405020304" pitchFamily="18" charset="-34"/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1308988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7BA098-F9E8-1188-8191-5198596E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89A31FF7-BF2F-6CEF-B1F4-7BE590C9A79D}"/>
              </a:ext>
            </a:extLst>
          </p:cNvPr>
          <p:cNvGrpSpPr/>
          <p:nvPr/>
        </p:nvGrpSpPr>
        <p:grpSpPr>
          <a:xfrm>
            <a:off x="1666717" y="2666519"/>
            <a:ext cx="14954567" cy="6696755"/>
            <a:chOff x="1111144" y="1777678"/>
            <a:chExt cx="9969711" cy="446450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1780519-9BB9-D162-9EB8-EBEEC3F0240A}"/>
                </a:ext>
              </a:extLst>
            </p:cNvPr>
            <p:cNvGrpSpPr/>
            <p:nvPr/>
          </p:nvGrpSpPr>
          <p:grpSpPr>
            <a:xfrm>
              <a:off x="1111144" y="1777678"/>
              <a:ext cx="9969711" cy="4436510"/>
              <a:chOff x="1111144" y="1777678"/>
              <a:chExt cx="9969711" cy="443651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6DBDF092-6B1F-1367-9992-DB17597A1576}"/>
                  </a:ext>
                </a:extLst>
              </p:cNvPr>
              <p:cNvGrpSpPr/>
              <p:nvPr/>
            </p:nvGrpSpPr>
            <p:grpSpPr>
              <a:xfrm>
                <a:off x="1111144" y="1777678"/>
                <a:ext cx="9969711" cy="3854731"/>
                <a:chOff x="1175663" y="1948911"/>
                <a:chExt cx="9969711" cy="3854731"/>
              </a:xfrm>
            </p:grpSpPr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D07DA05A-9044-BAC4-2702-852E939DD922}"/>
                    </a:ext>
                  </a:extLst>
                </p:cNvPr>
                <p:cNvGrpSpPr/>
                <p:nvPr/>
              </p:nvGrpSpPr>
              <p:grpSpPr>
                <a:xfrm>
                  <a:off x="1175663" y="1964094"/>
                  <a:ext cx="2416628" cy="3839548"/>
                  <a:chOff x="111972" y="116632"/>
                  <a:chExt cx="2416628" cy="3839548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D2E9F884-A66A-F24B-9C7C-BDBBAEA5067C}"/>
                      </a:ext>
                    </a:extLst>
                  </p:cNvPr>
                  <p:cNvGrpSpPr/>
                  <p:nvPr/>
                </p:nvGrpSpPr>
                <p:grpSpPr>
                  <a:xfrm>
                    <a:off x="111972" y="116632"/>
                    <a:ext cx="2416628" cy="3839548"/>
                    <a:chOff x="839760" y="396550"/>
                    <a:chExt cx="2416628" cy="3847976"/>
                  </a:xfrm>
                </p:grpSpPr>
                <p:sp>
                  <p:nvSpPr>
                    <p:cNvPr id="6" name="Rectangle: Top Corners Rounded 5">
                      <a:extLst>
                        <a:ext uri="{FF2B5EF4-FFF2-40B4-BE49-F238E27FC236}">
                          <a16:creationId xmlns:a16="http://schemas.microsoft.com/office/drawing/2014/main" id="{1A6FBBBE-A8B0-D642-74F9-3C63B978ADB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082350" y="849085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B74949"/>
                    </a:solidFill>
                    <a:ln>
                      <a:solidFill>
                        <a:srgbClr val="B74949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7" name="Arrow: Chevron 6">
                      <a:extLst>
                        <a:ext uri="{FF2B5EF4-FFF2-40B4-BE49-F238E27FC236}">
                          <a16:creationId xmlns:a16="http://schemas.microsoft.com/office/drawing/2014/main" id="{862BEAE8-7CD1-1001-B90D-F3897504CF5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900408" y="1352939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8" name="Oval 7">
                      <a:extLst>
                        <a:ext uri="{FF2B5EF4-FFF2-40B4-BE49-F238E27FC236}">
                          <a16:creationId xmlns:a16="http://schemas.microsoft.com/office/drawing/2014/main" id="{9706E973-92C3-2D89-5C93-860CB6ED299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538" y="396550"/>
                      <a:ext cx="905069" cy="905069"/>
                    </a:xfrm>
                    <a:prstGeom prst="ellipse">
                      <a:avLst/>
                    </a:prstGeom>
                    <a:solidFill>
                      <a:srgbClr val="B74949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1</a:t>
                      </a:r>
                    </a:p>
                  </p:txBody>
                </p:sp>
              </p:grpSp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3EDAC61-6FBC-ADD9-000D-24C550D05BCD}"/>
                      </a:ext>
                    </a:extLst>
                  </p:cNvPr>
                  <p:cNvSpPr txBox="1"/>
                  <p:nvPr/>
                </p:nvSpPr>
                <p:spPr>
                  <a:xfrm>
                    <a:off x="577701" y="3284296"/>
                    <a:ext cx="1474237" cy="51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มี.ค. 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2568</a:t>
                    </a:r>
                  </a:p>
                </p:txBody>
              </p: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B9825196-7C56-7CD2-5D42-02F73DDD4904}"/>
                      </a:ext>
                    </a:extLst>
                  </p:cNvPr>
                  <p:cNvSpPr txBox="1"/>
                  <p:nvPr/>
                </p:nvSpPr>
                <p:spPr>
                  <a:xfrm>
                    <a:off x="303245" y="2031345"/>
                    <a:ext cx="203407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th-TH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สมัครเข้าร่วมโครงการฯ</a:t>
                    </a:r>
                    <a:endParaRPr lang="en-US" sz="3600" b="1">
                      <a:latin typeface="DilleniaUPC" panose="02020603050405020304" pitchFamily="18" charset="-34"/>
                      <a:cs typeface="DilleniaUPC" panose="02020603050405020304" pitchFamily="18" charset="-34"/>
                    </a:endParaRPr>
                  </a:p>
                </p:txBody>
              </p:sp>
            </p:grpSp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2AD3F86E-D1C4-3F38-85E6-7A9F7A723A1C}"/>
                    </a:ext>
                  </a:extLst>
                </p:cNvPr>
                <p:cNvGrpSpPr/>
                <p:nvPr/>
              </p:nvGrpSpPr>
              <p:grpSpPr>
                <a:xfrm>
                  <a:off x="3643601" y="1959033"/>
                  <a:ext cx="2416628" cy="3839548"/>
                  <a:chOff x="111972" y="116632"/>
                  <a:chExt cx="2416628" cy="3839548"/>
                </a:xfrm>
              </p:grpSpPr>
              <p:grpSp>
                <p:nvGrpSpPr>
                  <p:cNvPr id="14" name="Group 13">
                    <a:extLst>
                      <a:ext uri="{FF2B5EF4-FFF2-40B4-BE49-F238E27FC236}">
                        <a16:creationId xmlns:a16="http://schemas.microsoft.com/office/drawing/2014/main" id="{1A2FBD5B-09E0-28F6-477D-320FB684360D}"/>
                      </a:ext>
                    </a:extLst>
                  </p:cNvPr>
                  <p:cNvGrpSpPr/>
                  <p:nvPr/>
                </p:nvGrpSpPr>
                <p:grpSpPr>
                  <a:xfrm>
                    <a:off x="111972" y="116632"/>
                    <a:ext cx="2416628" cy="3839548"/>
                    <a:chOff x="839760" y="396550"/>
                    <a:chExt cx="2416628" cy="3847976"/>
                  </a:xfrm>
                </p:grpSpPr>
                <p:sp>
                  <p:nvSpPr>
                    <p:cNvPr id="17" name="Rectangle: Top Corners Rounded 16">
                      <a:extLst>
                        <a:ext uri="{FF2B5EF4-FFF2-40B4-BE49-F238E27FC236}">
                          <a16:creationId xmlns:a16="http://schemas.microsoft.com/office/drawing/2014/main" id="{7E339553-F093-6847-7284-8C95E4A2B09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082350" y="849085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18" name="Arrow: Chevron 17">
                      <a:extLst>
                        <a:ext uri="{FF2B5EF4-FFF2-40B4-BE49-F238E27FC236}">
                          <a16:creationId xmlns:a16="http://schemas.microsoft.com/office/drawing/2014/main" id="{7149170D-1FE1-77BF-C9DD-2C00A076540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900408" y="1352939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9" name="Oval 18">
                      <a:extLst>
                        <a:ext uri="{FF2B5EF4-FFF2-40B4-BE49-F238E27FC236}">
                          <a16:creationId xmlns:a16="http://schemas.microsoft.com/office/drawing/2014/main" id="{CA2E4B62-498D-B0F6-1777-C9A97911F4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538" y="396550"/>
                      <a:ext cx="905069" cy="905069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2</a:t>
                      </a:r>
                    </a:p>
                  </p:txBody>
                </p:sp>
              </p:grp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A3B162F3-82E9-7A29-6F73-71EE5A6467C5}"/>
                      </a:ext>
                    </a:extLst>
                  </p:cNvPr>
                  <p:cNvSpPr txBox="1"/>
                  <p:nvPr/>
                </p:nvSpPr>
                <p:spPr>
                  <a:xfrm>
                    <a:off x="367992" y="3301232"/>
                    <a:ext cx="1940769" cy="51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เม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ย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– 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พ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2568</a:t>
                    </a: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83C53EF0-B9D4-ED43-8AA4-596F39B41F58}"/>
                      </a:ext>
                    </a:extLst>
                  </p:cNvPr>
                  <p:cNvSpPr txBox="1"/>
                  <p:nvPr/>
                </p:nvSpPr>
                <p:spPr>
                  <a:xfrm>
                    <a:off x="303245" y="2031345"/>
                    <a:ext cx="2034076" cy="800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คัดเลือก รพ</a:t>
                    </a:r>
                    <a:r>
                      <a:rPr lang="en-US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</a:t>
                    </a:r>
                    <a:r>
                      <a:rPr lang="th-TH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เข้าร่วมโครงการฯ</a:t>
                    </a:r>
                    <a:endParaRPr lang="en-US" sz="3600" b="1">
                      <a:latin typeface="DilleniaUPC" panose="02020603050405020304" pitchFamily="18" charset="-34"/>
                      <a:cs typeface="DilleniaUPC" panose="02020603050405020304" pitchFamily="18" charset="-34"/>
                    </a:endParaRPr>
                  </a:p>
                </p:txBody>
              </p: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D40D80ED-8F61-3375-897A-792FB179398C}"/>
                    </a:ext>
                  </a:extLst>
                </p:cNvPr>
                <p:cNvGrpSpPr/>
                <p:nvPr/>
              </p:nvGrpSpPr>
              <p:grpSpPr>
                <a:xfrm>
                  <a:off x="6181514" y="1953972"/>
                  <a:ext cx="2416628" cy="3839548"/>
                  <a:chOff x="111972" y="116632"/>
                  <a:chExt cx="2416628" cy="3839548"/>
                </a:xfrm>
              </p:grpSpPr>
              <p:grpSp>
                <p:nvGrpSpPr>
                  <p:cNvPr id="21" name="Group 20">
                    <a:extLst>
                      <a:ext uri="{FF2B5EF4-FFF2-40B4-BE49-F238E27FC236}">
                        <a16:creationId xmlns:a16="http://schemas.microsoft.com/office/drawing/2014/main" id="{D5AF646F-4F52-8710-AC91-AB52288945BA}"/>
                      </a:ext>
                    </a:extLst>
                  </p:cNvPr>
                  <p:cNvGrpSpPr/>
                  <p:nvPr/>
                </p:nvGrpSpPr>
                <p:grpSpPr>
                  <a:xfrm>
                    <a:off x="111972" y="116632"/>
                    <a:ext cx="2416628" cy="3839548"/>
                    <a:chOff x="839760" y="396550"/>
                    <a:chExt cx="2416628" cy="3847976"/>
                  </a:xfrm>
                </p:grpSpPr>
                <p:sp>
                  <p:nvSpPr>
                    <p:cNvPr id="24" name="Rectangle: Top Corners Rounded 23">
                      <a:extLst>
                        <a:ext uri="{FF2B5EF4-FFF2-40B4-BE49-F238E27FC236}">
                          <a16:creationId xmlns:a16="http://schemas.microsoft.com/office/drawing/2014/main" id="{F82D2174-C61C-CD61-F27F-2CC08347ACF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082350" y="849085"/>
                      <a:ext cx="1940768" cy="3395441"/>
                    </a:xfrm>
                    <a:prstGeom prst="round2Same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25" name="Arrow: Chevron 24">
                      <a:extLst>
                        <a:ext uri="{FF2B5EF4-FFF2-40B4-BE49-F238E27FC236}">
                          <a16:creationId xmlns:a16="http://schemas.microsoft.com/office/drawing/2014/main" id="{872555A1-EE66-8D31-EA19-B852D7BB148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900408" y="1352939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6" name="Oval 25">
                      <a:extLst>
                        <a:ext uri="{FF2B5EF4-FFF2-40B4-BE49-F238E27FC236}">
                          <a16:creationId xmlns:a16="http://schemas.microsoft.com/office/drawing/2014/main" id="{57463C0B-5FF8-04E8-2DF7-66510CBC732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538" y="396550"/>
                      <a:ext cx="905069" cy="905069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3</a:t>
                      </a:r>
                    </a:p>
                  </p:txBody>
                </p:sp>
              </p:grp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F5D886F6-B961-72A1-1836-86057437626A}"/>
                      </a:ext>
                    </a:extLst>
                  </p:cNvPr>
                  <p:cNvSpPr txBox="1"/>
                  <p:nvPr/>
                </p:nvSpPr>
                <p:spPr>
                  <a:xfrm>
                    <a:off x="396552" y="3306660"/>
                    <a:ext cx="1940769" cy="51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มิ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ย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2568</a:t>
                    </a:r>
                  </a:p>
                </p:txBody>
              </p:sp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19A654E-567A-28C4-1517-2093AE17B42F}"/>
                      </a:ext>
                    </a:extLst>
                  </p:cNvPr>
                  <p:cNvSpPr txBox="1"/>
                  <p:nvPr/>
                </p:nvSpPr>
                <p:spPr>
                  <a:xfrm>
                    <a:off x="303245" y="2031345"/>
                    <a:ext cx="2034076" cy="800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แจ้งผล รพ</a:t>
                    </a:r>
                    <a:r>
                      <a:rPr lang="en-US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3600" b="1"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ที่ผ่านการคัดเลือก </a:t>
                    </a:r>
                    <a:endParaRPr lang="en-US" sz="3600" b="1">
                      <a:latin typeface="DilleniaUPC" panose="02020603050405020304" pitchFamily="18" charset="-34"/>
                      <a:cs typeface="DilleniaUPC" panose="02020603050405020304" pitchFamily="18" charset="-34"/>
                    </a:endParaRPr>
                  </a:p>
                </p:txBody>
              </p:sp>
            </p:grpSp>
            <p:grpSp>
              <p:nvGrpSpPr>
                <p:cNvPr id="27" name="Group 26">
                  <a:extLst>
                    <a:ext uri="{FF2B5EF4-FFF2-40B4-BE49-F238E27FC236}">
                      <a16:creationId xmlns:a16="http://schemas.microsoft.com/office/drawing/2014/main" id="{7BCB103F-A2F7-7B10-503F-DEA9E18B628A}"/>
                    </a:ext>
                  </a:extLst>
                </p:cNvPr>
                <p:cNvGrpSpPr/>
                <p:nvPr/>
              </p:nvGrpSpPr>
              <p:grpSpPr>
                <a:xfrm>
                  <a:off x="8728746" y="1948911"/>
                  <a:ext cx="2416628" cy="3839548"/>
                  <a:chOff x="111972" y="116632"/>
                  <a:chExt cx="2416628" cy="3839548"/>
                </a:xfrm>
              </p:grpSpPr>
              <p:grpSp>
                <p:nvGrpSpPr>
                  <p:cNvPr id="28" name="Group 27">
                    <a:extLst>
                      <a:ext uri="{FF2B5EF4-FFF2-40B4-BE49-F238E27FC236}">
                        <a16:creationId xmlns:a16="http://schemas.microsoft.com/office/drawing/2014/main" id="{254C3E3B-ACD8-0924-82AC-B43D201D2709}"/>
                      </a:ext>
                    </a:extLst>
                  </p:cNvPr>
                  <p:cNvGrpSpPr/>
                  <p:nvPr/>
                </p:nvGrpSpPr>
                <p:grpSpPr>
                  <a:xfrm>
                    <a:off x="111972" y="116632"/>
                    <a:ext cx="2416628" cy="3839548"/>
                    <a:chOff x="839760" y="396550"/>
                    <a:chExt cx="2416628" cy="3847976"/>
                  </a:xfrm>
                </p:grpSpPr>
                <p:sp>
                  <p:nvSpPr>
                    <p:cNvPr id="31" name="Rectangle: Top Corners Rounded 30">
                      <a:extLst>
                        <a:ext uri="{FF2B5EF4-FFF2-40B4-BE49-F238E27FC236}">
                          <a16:creationId xmlns:a16="http://schemas.microsoft.com/office/drawing/2014/main" id="{BF6F90B3-02B5-8455-BE9A-9A9D93EC7E3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1082350" y="849085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32" name="Arrow: Chevron 31">
                      <a:extLst>
                        <a:ext uri="{FF2B5EF4-FFF2-40B4-BE49-F238E27FC236}">
                          <a16:creationId xmlns:a16="http://schemas.microsoft.com/office/drawing/2014/main" id="{B7B053F1-AE7B-D94A-C251-A417A73E1BA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900408" y="1352939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33" name="Oval 32">
                      <a:extLst>
                        <a:ext uri="{FF2B5EF4-FFF2-40B4-BE49-F238E27FC236}">
                          <a16:creationId xmlns:a16="http://schemas.microsoft.com/office/drawing/2014/main" id="{6900648E-C985-E64D-8607-72428585C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95538" y="396550"/>
                      <a:ext cx="905069" cy="905069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4</a:t>
                      </a:r>
                    </a:p>
                  </p:txBody>
                </p:sp>
              </p:grp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883C5940-F6AC-BAA4-0929-333426949991}"/>
                      </a:ext>
                    </a:extLst>
                  </p:cNvPr>
                  <p:cNvSpPr txBox="1"/>
                  <p:nvPr/>
                </p:nvSpPr>
                <p:spPr>
                  <a:xfrm>
                    <a:off x="381423" y="3321294"/>
                    <a:ext cx="1940769" cy="51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ก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2568</a:t>
                    </a:r>
                  </a:p>
                </p:txBody>
              </p:sp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F49E83F1-589C-0424-99B3-0FEACCA1E109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98" y="1619158"/>
                    <a:ext cx="2034076" cy="1169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ประชุม 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Online</a:t>
                    </a:r>
                  </a:p>
                  <a:p>
                    <a:pPr lvl="0" algn="ctr">
                      <a:defRPr/>
                    </a:pP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ผ่าน 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Zoom </a:t>
                    </a:r>
                  </a:p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วันที่ 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7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-</a:t>
                    </a: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8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ก.ค. 68</a:t>
                    </a:r>
                    <a:endParaRPr lang="en-US" sz="3600" b="1">
                      <a:latin typeface="DilleniaUPC" panose="02020603050405020304" pitchFamily="18" charset="-34"/>
                      <a:cs typeface="DilleniaUPC" panose="02020603050405020304" pitchFamily="18" charset="-34"/>
                    </a:endParaRPr>
                  </a:p>
                </p:txBody>
              </p:sp>
            </p:grpSp>
          </p:grp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ACB14EEA-219C-364C-D770-C2166369FE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24118" y="6214188"/>
                <a:ext cx="7553083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938840A-3375-01FF-E017-E0356C78FCF8}"/>
                </a:ext>
              </a:extLst>
            </p:cNvPr>
            <p:cNvCxnSpPr>
              <a:stCxn id="6" idx="3"/>
            </p:cNvCxnSpPr>
            <p:nvPr/>
          </p:nvCxnSpPr>
          <p:spPr>
            <a:xfrm flipH="1">
              <a:off x="2313992" y="5632409"/>
              <a:ext cx="10126" cy="60977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6BBFF04-70D1-727F-F6E0-DBE7B2B44365}"/>
                </a:ext>
              </a:extLst>
            </p:cNvPr>
            <p:cNvCxnSpPr/>
            <p:nvPr/>
          </p:nvCxnSpPr>
          <p:spPr>
            <a:xfrm flipH="1">
              <a:off x="4766804" y="5607491"/>
              <a:ext cx="10126" cy="60977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1ED989E-C559-FFAE-C8AF-634C01C17F14}"/>
              </a:ext>
            </a:extLst>
          </p:cNvPr>
          <p:cNvGrpSpPr/>
          <p:nvPr/>
        </p:nvGrpSpPr>
        <p:grpSpPr>
          <a:xfrm>
            <a:off x="3364326" y="8441023"/>
            <a:ext cx="11624730" cy="1018454"/>
            <a:chOff x="2242884" y="5627348"/>
            <a:chExt cx="7749820" cy="678969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E60A608-C4F0-1659-0D8D-7487CB2E275F}"/>
                </a:ext>
              </a:extLst>
            </p:cNvPr>
            <p:cNvCxnSpPr/>
            <p:nvPr/>
          </p:nvCxnSpPr>
          <p:spPr>
            <a:xfrm flipH="1">
              <a:off x="9883007" y="5627349"/>
              <a:ext cx="10126" cy="60977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7085660-A061-BC38-5BEF-512D7A2BCE1D}"/>
                </a:ext>
              </a:extLst>
            </p:cNvPr>
            <p:cNvCxnSpPr/>
            <p:nvPr/>
          </p:nvCxnSpPr>
          <p:spPr>
            <a:xfrm flipH="1">
              <a:off x="7319439" y="5627348"/>
              <a:ext cx="10126" cy="609771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C82081B4-4163-E159-9B75-61E3BD6F6E9E}"/>
                </a:ext>
              </a:extLst>
            </p:cNvPr>
            <p:cNvSpPr/>
            <p:nvPr/>
          </p:nvSpPr>
          <p:spPr>
            <a:xfrm>
              <a:off x="2242884" y="6107034"/>
              <a:ext cx="177281" cy="177281"/>
            </a:xfrm>
            <a:prstGeom prst="ellipse">
              <a:avLst/>
            </a:prstGeom>
            <a:solidFill>
              <a:srgbClr val="B74949"/>
            </a:solidFill>
            <a:ln>
              <a:solidFill>
                <a:srgbClr val="B749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C479482-B9F3-C765-C73A-B3A9B0175A0E}"/>
                </a:ext>
              </a:extLst>
            </p:cNvPr>
            <p:cNvSpPr/>
            <p:nvPr/>
          </p:nvSpPr>
          <p:spPr>
            <a:xfrm>
              <a:off x="4677356" y="6129036"/>
              <a:ext cx="177281" cy="177281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F1EA350-62F1-06A8-986C-9E8B7F9E5BE5}"/>
                </a:ext>
              </a:extLst>
            </p:cNvPr>
            <p:cNvSpPr/>
            <p:nvPr/>
          </p:nvSpPr>
          <p:spPr>
            <a:xfrm>
              <a:off x="7230394" y="6129036"/>
              <a:ext cx="177281" cy="177281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B00193F0-E612-1A26-0E56-01897D46334C}"/>
                </a:ext>
              </a:extLst>
            </p:cNvPr>
            <p:cNvSpPr/>
            <p:nvPr/>
          </p:nvSpPr>
          <p:spPr>
            <a:xfrm>
              <a:off x="9815423" y="6123331"/>
              <a:ext cx="177281" cy="177281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944DE37-6CD1-9318-57EC-E402760ABAA0}"/>
              </a:ext>
            </a:extLst>
          </p:cNvPr>
          <p:cNvGrpSpPr/>
          <p:nvPr/>
        </p:nvGrpSpPr>
        <p:grpSpPr>
          <a:xfrm>
            <a:off x="31493" y="156559"/>
            <a:ext cx="18288000" cy="2207672"/>
            <a:chOff x="0" y="0"/>
            <a:chExt cx="12192000" cy="1471781"/>
          </a:xfrm>
          <a:noFill/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FCBA94E-9953-75E8-D76A-053C72CE2FFC}"/>
                </a:ext>
              </a:extLst>
            </p:cNvPr>
            <p:cNvSpPr/>
            <p:nvPr/>
          </p:nvSpPr>
          <p:spPr>
            <a:xfrm>
              <a:off x="0" y="0"/>
              <a:ext cx="12192000" cy="1282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D697A5C-66A5-B078-6F93-D0911BFECA41}"/>
                </a:ext>
              </a:extLst>
            </p:cNvPr>
            <p:cNvGrpSpPr/>
            <p:nvPr/>
          </p:nvGrpSpPr>
          <p:grpSpPr>
            <a:xfrm>
              <a:off x="1353822" y="115891"/>
              <a:ext cx="9472768" cy="1355890"/>
              <a:chOff x="1028671" y="281896"/>
              <a:chExt cx="9472768" cy="1355890"/>
            </a:xfrm>
            <a:grpFill/>
          </p:grpSpPr>
          <p:sp>
            <p:nvSpPr>
              <p:cNvPr id="70" name="Title 1">
                <a:extLst>
                  <a:ext uri="{FF2B5EF4-FFF2-40B4-BE49-F238E27FC236}">
                    <a16:creationId xmlns:a16="http://schemas.microsoft.com/office/drawing/2014/main" id="{9FCF0C78-8695-C85B-3D88-22C9706A30D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671" y="281896"/>
                <a:ext cx="9140265" cy="47342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433230">
                  <a:defRPr/>
                </a:pPr>
                <a:r>
                  <a:rPr lang="th-TH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แผนการดำเนินงาน ปี </a:t>
                </a:r>
                <a:r>
                  <a:rPr lang="en-US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256</a:t>
                </a:r>
                <a:r>
                  <a:rPr lang="th-TH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8</a:t>
                </a:r>
                <a:r>
                  <a:rPr lang="en-US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(1/2)</a:t>
                </a:r>
                <a:endParaRPr lang="th-TH" altLang="en-US" sz="8000" b="1" dirty="0">
                  <a:solidFill>
                    <a:srgbClr val="002060"/>
                  </a:solidFill>
                  <a:latin typeface="DilleniaUPC" panose="02020603050405020304" pitchFamily="18" charset="-34"/>
                  <a:ea typeface="LINE Seed Sans TH ExtraBold" panose="020B0303020203020204" pitchFamily="34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93DDE3FE-90EE-821E-DA5D-216601B214BD}"/>
                  </a:ext>
                </a:extLst>
              </p:cNvPr>
              <p:cNvSpPr txBox="1"/>
              <p:nvPr/>
            </p:nvSpPr>
            <p:spPr>
              <a:xfrm>
                <a:off x="1361174" y="755493"/>
                <a:ext cx="9140265" cy="882293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 defTabSz="514350">
                  <a:defRPr/>
                </a:pP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โครงการวิเคราะห์ข้อมูลต้นทุนรายโรค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ระยะที่ 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2 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ปีที่ 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3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</a:t>
                </a:r>
              </a:p>
            </p:txBody>
          </p:sp>
        </p:grpSp>
      </p:grp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CB0168D-4332-794F-674F-8F1A4C8BB271}"/>
              </a:ext>
            </a:extLst>
          </p:cNvPr>
          <p:cNvSpPr txBox="1">
            <a:spLocks/>
          </p:cNvSpPr>
          <p:nvPr/>
        </p:nvSpPr>
        <p:spPr>
          <a:xfrm>
            <a:off x="13855" y="9734267"/>
            <a:ext cx="124433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6477A9D-475E-46D3-B17E-8426009E6700}" type="slidenum">
              <a:rPr lang="en-US" sz="3600" b="1" smtClean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17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13746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D1A23-A59B-1C26-9EAC-ED7705E3C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E639D3-5560-91C7-489F-CD7AE128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101475" y="9717131"/>
            <a:ext cx="4114800" cy="547688"/>
          </a:xfrm>
        </p:spPr>
        <p:txBody>
          <a:bodyPr/>
          <a:lstStyle/>
          <a:p>
            <a:fld id="{E6477A9D-475E-46D3-B17E-8426009E670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9C6D4C7A-EA16-7F8A-9177-1B2CC70C77CB}"/>
              </a:ext>
            </a:extLst>
          </p:cNvPr>
          <p:cNvGrpSpPr/>
          <p:nvPr/>
        </p:nvGrpSpPr>
        <p:grpSpPr>
          <a:xfrm>
            <a:off x="0" y="95054"/>
            <a:ext cx="18288000" cy="2216076"/>
            <a:chOff x="0" y="0"/>
            <a:chExt cx="12192000" cy="1635427"/>
          </a:xfrm>
          <a:noFill/>
        </p:grpSpPr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DD195C14-EE92-C5EC-794E-4C573D3D3DC5}"/>
                </a:ext>
              </a:extLst>
            </p:cNvPr>
            <p:cNvSpPr/>
            <p:nvPr/>
          </p:nvSpPr>
          <p:spPr>
            <a:xfrm>
              <a:off x="0" y="0"/>
              <a:ext cx="12192000" cy="128265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6D74216-D909-1628-A351-5D29808FB775}"/>
                </a:ext>
              </a:extLst>
            </p:cNvPr>
            <p:cNvGrpSpPr/>
            <p:nvPr/>
          </p:nvGrpSpPr>
          <p:grpSpPr>
            <a:xfrm>
              <a:off x="1353822" y="115891"/>
              <a:ext cx="9355916" cy="1519536"/>
              <a:chOff x="1028671" y="281896"/>
              <a:chExt cx="9355916" cy="1519536"/>
            </a:xfrm>
            <a:grpFill/>
          </p:grpSpPr>
          <p:sp>
            <p:nvSpPr>
              <p:cNvPr id="27" name="Title 1">
                <a:extLst>
                  <a:ext uri="{FF2B5EF4-FFF2-40B4-BE49-F238E27FC236}">
                    <a16:creationId xmlns:a16="http://schemas.microsoft.com/office/drawing/2014/main" id="{29F36DA4-469A-6E50-BBDC-55C57F6075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28671" y="281896"/>
                <a:ext cx="9140265" cy="473424"/>
              </a:xfrm>
              <a:prstGeom prst="rect">
                <a:avLst/>
              </a:prstGeom>
              <a:grpFill/>
            </p:spPr>
            <p:txBody>
              <a:bodyPr anchor="ctr"/>
              <a:lstStyle>
                <a:lvl1pPr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defTabSz="912813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defTabSz="912813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defTabSz="433230">
                  <a:defRPr/>
                </a:pPr>
                <a:r>
                  <a:rPr lang="th-TH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แผนการดำเนินงาน ปี </a:t>
                </a:r>
                <a:r>
                  <a:rPr lang="en-US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256</a:t>
                </a:r>
                <a:r>
                  <a:rPr lang="th-TH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8</a:t>
                </a:r>
                <a:r>
                  <a:rPr lang="en-US" alt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(2/2)</a:t>
                </a:r>
                <a:endParaRPr lang="th-TH" altLang="en-US" sz="8000" b="1" dirty="0">
                  <a:solidFill>
                    <a:srgbClr val="002060"/>
                  </a:solidFill>
                  <a:latin typeface="DilleniaUPC" panose="02020603050405020304" pitchFamily="18" charset="-34"/>
                  <a:ea typeface="LINE Seed Sans TH ExtraBold" panose="020B0303020203020204" pitchFamily="34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A76CF8C-13DE-2D9F-7A18-309D38C024B4}"/>
                  </a:ext>
                </a:extLst>
              </p:cNvPr>
              <p:cNvSpPr txBox="1"/>
              <p:nvPr/>
            </p:nvSpPr>
            <p:spPr>
              <a:xfrm>
                <a:off x="1267491" y="824756"/>
                <a:ext cx="9117096" cy="976676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 defTabSz="514350">
                  <a:defRPr/>
                </a:pP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โครงการวิเคราะห์ข้อมูลต้นทุนรายโรค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ระยะที่ 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2 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ปีที่ </a:t>
                </a:r>
                <a:r>
                  <a:rPr lang="en-US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3</a:t>
                </a:r>
                <a:r>
                  <a:rPr lang="th-TH" sz="8000" b="1" dirty="0">
                    <a:solidFill>
                      <a:srgbClr val="002060"/>
                    </a:solidFill>
                    <a:latin typeface="DilleniaUPC" panose="02020603050405020304" pitchFamily="18" charset="-34"/>
                    <a:ea typeface="LINE Seed Sans TH ExtraBold" panose="020B0303020203020204" pitchFamily="34" charset="-34"/>
                    <a:cs typeface="DilleniaUPC" panose="02020603050405020304" pitchFamily="18" charset="-34"/>
                  </a:rPr>
                  <a:t> </a:t>
                </a:r>
              </a:p>
            </p:txBody>
          </p: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302EB38-4322-318B-C48E-BA29FFFD38F3}"/>
              </a:ext>
            </a:extLst>
          </p:cNvPr>
          <p:cNvGrpSpPr/>
          <p:nvPr/>
        </p:nvGrpSpPr>
        <p:grpSpPr>
          <a:xfrm>
            <a:off x="978350" y="7959221"/>
            <a:ext cx="9682809" cy="2225981"/>
            <a:chOff x="1054692" y="3959844"/>
            <a:chExt cx="6455206" cy="148398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C37EB12-AD7B-8B76-7E69-BF6335E757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4692" y="5095106"/>
              <a:ext cx="621240" cy="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7B8C553-F9E3-A1EE-D584-20BA0E2406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9253" y="3959844"/>
              <a:ext cx="4259" cy="1165100"/>
            </a:xfrm>
            <a:prstGeom prst="line">
              <a:avLst/>
            </a:prstGeom>
            <a:ln w="762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AF1FA0EA-0FBF-EB34-8747-E44A7E35777D}"/>
                </a:ext>
              </a:extLst>
            </p:cNvPr>
            <p:cNvSpPr/>
            <p:nvPr/>
          </p:nvSpPr>
          <p:spPr>
            <a:xfrm>
              <a:off x="1675932" y="4722158"/>
              <a:ext cx="5833966" cy="721673"/>
            </a:xfrm>
            <a:prstGeom prst="roundRect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ครั้งที่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1 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วันที่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23-24 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ก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ค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2568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(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รพ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ศูนย์ รพ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ทั่วไป จิตเวช เฉพาะทาง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)</a:t>
              </a:r>
              <a:b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</a:b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ครั้งที่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2 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วันที่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30-31 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ก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ค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 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2568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 (รพ</a:t>
              </a:r>
              <a:r>
                <a:rPr lang="en-US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.</a:t>
              </a:r>
              <a:r>
                <a:rPr lang="th-TH" sz="3600" b="1">
                  <a:latin typeface="DilleniaUPC" panose="02020603050405020304" pitchFamily="18" charset="-34"/>
                  <a:cs typeface="DilleniaUPC" panose="02020603050405020304" pitchFamily="18" charset="-34"/>
                </a:rPr>
                <a:t>ชุมชน)</a:t>
              </a:r>
              <a:endParaRPr lang="en-US" sz="3600" b="1"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A967E922-FA4B-9EF9-A401-E4B93E2E9291}"/>
              </a:ext>
            </a:extLst>
          </p:cNvPr>
          <p:cNvGrpSpPr/>
          <p:nvPr/>
        </p:nvGrpSpPr>
        <p:grpSpPr>
          <a:xfrm>
            <a:off x="129898" y="2150759"/>
            <a:ext cx="18000233" cy="6852991"/>
            <a:chOff x="668753" y="1414916"/>
            <a:chExt cx="12000155" cy="4568568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41A97560-E5A1-D142-4A7F-764EAE14E77D}"/>
                </a:ext>
              </a:extLst>
            </p:cNvPr>
            <p:cNvCxnSpPr>
              <a:cxnSpLocks/>
            </p:cNvCxnSpPr>
            <p:nvPr/>
          </p:nvCxnSpPr>
          <p:spPr>
            <a:xfrm>
              <a:off x="1947776" y="5878286"/>
              <a:ext cx="9571136" cy="16557"/>
            </a:xfrm>
            <a:prstGeom prst="line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5CA5DFF6-7B5C-E85B-86C0-52A4F264F7E8}"/>
                </a:ext>
              </a:extLst>
            </p:cNvPr>
            <p:cNvGrpSpPr/>
            <p:nvPr/>
          </p:nvGrpSpPr>
          <p:grpSpPr>
            <a:xfrm>
              <a:off x="668753" y="1414916"/>
              <a:ext cx="12000155" cy="4568568"/>
              <a:chOff x="668753" y="1414916"/>
              <a:chExt cx="12000155" cy="4568568"/>
            </a:xfrm>
          </p:grpSpPr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879EFFA4-CBEE-454A-81AD-35BDC5C6D165}"/>
                  </a:ext>
                </a:extLst>
              </p:cNvPr>
              <p:cNvGrpSpPr/>
              <p:nvPr/>
            </p:nvGrpSpPr>
            <p:grpSpPr>
              <a:xfrm>
                <a:off x="668753" y="1414916"/>
                <a:ext cx="12000155" cy="3946376"/>
                <a:chOff x="951266" y="1676166"/>
                <a:chExt cx="12000155" cy="3946376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69B1A2F9-AD71-F8B7-314F-D72E9BE7FA70}"/>
                    </a:ext>
                  </a:extLst>
                </p:cNvPr>
                <p:cNvGrpSpPr/>
                <p:nvPr/>
              </p:nvGrpSpPr>
              <p:grpSpPr>
                <a:xfrm>
                  <a:off x="951266" y="1709635"/>
                  <a:ext cx="2416628" cy="3824915"/>
                  <a:chOff x="8613" y="131264"/>
                  <a:chExt cx="2416628" cy="3824915"/>
                </a:xfrm>
              </p:grpSpPr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71EC8ED3-84B9-87DE-2DAD-17B68B52D632}"/>
                      </a:ext>
                    </a:extLst>
                  </p:cNvPr>
                  <p:cNvGrpSpPr/>
                  <p:nvPr/>
                </p:nvGrpSpPr>
                <p:grpSpPr>
                  <a:xfrm>
                    <a:off x="8613" y="131264"/>
                    <a:ext cx="2416628" cy="3824915"/>
                    <a:chOff x="736401" y="411214"/>
                    <a:chExt cx="2416628" cy="3833311"/>
                  </a:xfrm>
                </p:grpSpPr>
                <p:sp>
                  <p:nvSpPr>
                    <p:cNvPr id="38" name="Rectangle: Top Corners Rounded 37">
                      <a:extLst>
                        <a:ext uri="{FF2B5EF4-FFF2-40B4-BE49-F238E27FC236}">
                          <a16:creationId xmlns:a16="http://schemas.microsoft.com/office/drawing/2014/main" id="{71BC1F50-41EA-EC86-A5C5-D356B3F0D5A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917461" y="849084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7030A0"/>
                    </a:solidFill>
                    <a:ln>
                      <a:solidFill>
                        <a:srgbClr val="7030A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39" name="Arrow: Chevron 38">
                      <a:extLst>
                        <a:ext uri="{FF2B5EF4-FFF2-40B4-BE49-F238E27FC236}">
                          <a16:creationId xmlns:a16="http://schemas.microsoft.com/office/drawing/2014/main" id="{8B6D7B9F-2C4B-CF2E-D9A8-A4E19BC9505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797049" y="1338786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40" name="Oval 39">
                      <a:extLst>
                        <a:ext uri="{FF2B5EF4-FFF2-40B4-BE49-F238E27FC236}">
                          <a16:creationId xmlns:a16="http://schemas.microsoft.com/office/drawing/2014/main" id="{29CE7DE5-294B-3B38-2246-73DE030009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489796" y="411214"/>
                      <a:ext cx="905069" cy="905069"/>
                    </a:xfrm>
                    <a:prstGeom prst="ellipse">
                      <a:avLst/>
                    </a:prstGeom>
                    <a:solidFill>
                      <a:srgbClr val="7030A0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5</a:t>
                      </a:r>
                    </a:p>
                  </p:txBody>
                </p: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D3D16132-174E-0BB5-3497-485BFBBA3381}"/>
                      </a:ext>
                    </a:extLst>
                  </p:cNvPr>
                  <p:cNvSpPr txBox="1"/>
                  <p:nvPr/>
                </p:nvSpPr>
                <p:spPr>
                  <a:xfrm>
                    <a:off x="171831" y="3290917"/>
                    <a:ext cx="1940769" cy="51296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ก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ค.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2568</a:t>
                    </a:r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029BB3F4-37FB-D9F1-6595-8A40E98BCF69}"/>
                      </a:ext>
                    </a:extLst>
                  </p:cNvPr>
                  <p:cNvSpPr txBox="1"/>
                  <p:nvPr/>
                </p:nvSpPr>
                <p:spPr>
                  <a:xfrm>
                    <a:off x="270598" y="1619158"/>
                    <a:ext cx="2034076" cy="1169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อบรมเชิงปฏิบัติการ    ณ รร.รามาการ์เด้นส์ กทม.</a:t>
                    </a:r>
                  </a:p>
                </p:txBody>
              </p:sp>
            </p:grpSp>
            <p:grpSp>
              <p:nvGrpSpPr>
                <p:cNvPr id="5" name="Group 4">
                  <a:extLst>
                    <a:ext uri="{FF2B5EF4-FFF2-40B4-BE49-F238E27FC236}">
                      <a16:creationId xmlns:a16="http://schemas.microsoft.com/office/drawing/2014/main" id="{5B745113-0265-6984-D77F-C9F0DF4D75B4}"/>
                    </a:ext>
                  </a:extLst>
                </p:cNvPr>
                <p:cNvGrpSpPr/>
                <p:nvPr/>
              </p:nvGrpSpPr>
              <p:grpSpPr>
                <a:xfrm>
                  <a:off x="3487625" y="1686187"/>
                  <a:ext cx="2416628" cy="3868408"/>
                  <a:chOff x="-151575" y="107816"/>
                  <a:chExt cx="2416628" cy="3868408"/>
                </a:xfrm>
              </p:grpSpPr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08BB8091-32D4-E855-0E5F-9662E0BE520C}"/>
                      </a:ext>
                    </a:extLst>
                  </p:cNvPr>
                  <p:cNvGrpSpPr/>
                  <p:nvPr/>
                </p:nvGrpSpPr>
                <p:grpSpPr>
                  <a:xfrm>
                    <a:off x="-151575" y="107816"/>
                    <a:ext cx="2416628" cy="3868408"/>
                    <a:chOff x="576213" y="387716"/>
                    <a:chExt cx="2416628" cy="3876900"/>
                  </a:xfrm>
                </p:grpSpPr>
                <p:sp>
                  <p:nvSpPr>
                    <p:cNvPr id="9" name="Rectangle: Top Corners Rounded 8">
                      <a:extLst>
                        <a:ext uri="{FF2B5EF4-FFF2-40B4-BE49-F238E27FC236}">
                          <a16:creationId xmlns:a16="http://schemas.microsoft.com/office/drawing/2014/main" id="{E1C47A7E-BE6F-87CC-9F41-2FAAF57510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737268" y="869175"/>
                      <a:ext cx="1940768" cy="3395441"/>
                    </a:xfrm>
                    <a:prstGeom prst="round2SameRect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10" name="Arrow: Chevron 9">
                      <a:extLst>
                        <a:ext uri="{FF2B5EF4-FFF2-40B4-BE49-F238E27FC236}">
                          <a16:creationId xmlns:a16="http://schemas.microsoft.com/office/drawing/2014/main" id="{41BCECA3-B96C-9DB4-C6D7-5CDFC000A7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636861" y="1362072"/>
                      <a:ext cx="2295331" cy="2416628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1" name="Oval 10">
                      <a:extLst>
                        <a:ext uri="{FF2B5EF4-FFF2-40B4-BE49-F238E27FC236}">
                          <a16:creationId xmlns:a16="http://schemas.microsoft.com/office/drawing/2014/main" id="{07EDEAD7-699C-B453-2540-922CE29C6D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87414" y="387716"/>
                      <a:ext cx="905069" cy="905069"/>
                    </a:xfrm>
                    <a:prstGeom prst="ellipse">
                      <a:avLst/>
                    </a:prstGeom>
                    <a:solidFill>
                      <a:schemeClr val="accent2">
                        <a:lumMod val="75000"/>
                      </a:schemeClr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6</a:t>
                      </a:r>
                    </a:p>
                  </p:txBody>
                </p:sp>
              </p:grpSp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CA349708-6543-74EA-3782-5185338D7DBF}"/>
                      </a:ext>
                    </a:extLst>
                  </p:cNvPr>
                  <p:cNvSpPr txBox="1"/>
                  <p:nvPr/>
                </p:nvSpPr>
                <p:spPr>
                  <a:xfrm>
                    <a:off x="27130" y="3328981"/>
                    <a:ext cx="1940769" cy="5129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ส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– 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ต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 2568</a:t>
                    </a:r>
                  </a:p>
                </p:txBody>
              </p:sp>
              <p:sp>
                <p:nvSpPr>
                  <p:cNvPr id="8" name="TextBox 7">
                    <a:extLst>
                      <a:ext uri="{FF2B5EF4-FFF2-40B4-BE49-F238E27FC236}">
                        <a16:creationId xmlns:a16="http://schemas.microsoft.com/office/drawing/2014/main" id="{A0FEE823-D85F-2BF7-E7A0-8E5D5D7E6EB4}"/>
                      </a:ext>
                    </a:extLst>
                  </p:cNvPr>
                  <p:cNvSpPr txBox="1"/>
                  <p:nvPr/>
                </p:nvSpPr>
                <p:spPr>
                  <a:xfrm>
                    <a:off x="63914" y="1846678"/>
                    <a:ext cx="2034076" cy="800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รพ.กำหนดหน่วยต้นทุน</a:t>
                    </a:r>
                  </a:p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และเก็บรวบรวมข้อมูล</a:t>
                    </a:r>
                  </a:p>
                </p:txBody>
              </p:sp>
            </p:grp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D950B92-6448-B3B3-B83D-8D61F694A02F}"/>
                    </a:ext>
                  </a:extLst>
                </p:cNvPr>
                <p:cNvGrpSpPr/>
                <p:nvPr/>
              </p:nvGrpSpPr>
              <p:grpSpPr>
                <a:xfrm>
                  <a:off x="5997245" y="1676166"/>
                  <a:ext cx="2403943" cy="3946376"/>
                  <a:chOff x="-363374" y="97795"/>
                  <a:chExt cx="2403943" cy="3946376"/>
                </a:xfrm>
              </p:grpSpPr>
              <p:grpSp>
                <p:nvGrpSpPr>
                  <p:cNvPr id="13" name="Group 12">
                    <a:extLst>
                      <a:ext uri="{FF2B5EF4-FFF2-40B4-BE49-F238E27FC236}">
                        <a16:creationId xmlns:a16="http://schemas.microsoft.com/office/drawing/2014/main" id="{CB0212A0-6B2E-1EFD-93BC-C0770616E95B}"/>
                      </a:ext>
                    </a:extLst>
                  </p:cNvPr>
                  <p:cNvGrpSpPr/>
                  <p:nvPr/>
                </p:nvGrpSpPr>
                <p:grpSpPr>
                  <a:xfrm>
                    <a:off x="-363374" y="97795"/>
                    <a:ext cx="2327637" cy="3858382"/>
                    <a:chOff x="364414" y="377673"/>
                    <a:chExt cx="2327637" cy="3866852"/>
                  </a:xfrm>
                </p:grpSpPr>
                <p:sp>
                  <p:nvSpPr>
                    <p:cNvPr id="16" name="Rectangle: Top Corners Rounded 15">
                      <a:extLst>
                        <a:ext uri="{FF2B5EF4-FFF2-40B4-BE49-F238E27FC236}">
                          <a16:creationId xmlns:a16="http://schemas.microsoft.com/office/drawing/2014/main" id="{BD8E1229-2BB9-EA4C-E920-C0D9A2DA1D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593354" y="849084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17" name="Arrow: Chevron 16">
                      <a:extLst>
                        <a:ext uri="{FF2B5EF4-FFF2-40B4-BE49-F238E27FC236}">
                          <a16:creationId xmlns:a16="http://schemas.microsoft.com/office/drawing/2014/main" id="{F2A1C653-C019-0B46-CD32-DF0B594C1E4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363174" y="1388744"/>
                      <a:ext cx="2330118" cy="2327637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18" name="Oval 17">
                      <a:extLst>
                        <a:ext uri="{FF2B5EF4-FFF2-40B4-BE49-F238E27FC236}">
                          <a16:creationId xmlns:a16="http://schemas.microsoft.com/office/drawing/2014/main" id="{CBCB6CB0-F7BB-C335-A101-4D0B4F90C5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29340" y="377673"/>
                      <a:ext cx="905069" cy="905069"/>
                    </a:xfrm>
                    <a:prstGeom prst="ellipse">
                      <a:avLst/>
                    </a:prstGeom>
                    <a:solidFill>
                      <a:srgbClr val="00B050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0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7</a:t>
                      </a:r>
                    </a:p>
                  </p:txBody>
                </p:sp>
              </p:grpSp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9A6B39BA-6CCE-A846-50CB-E114E4D8781C}"/>
                      </a:ext>
                    </a:extLst>
                  </p:cNvPr>
                  <p:cNvSpPr txBox="1"/>
                  <p:nvPr/>
                </p:nvSpPr>
                <p:spPr>
                  <a:xfrm>
                    <a:off x="-336637" y="3079824"/>
                    <a:ext cx="2377206" cy="9643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พ.ย 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25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68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–</a:t>
                    </a:r>
                    <a:b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</a:b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ม.ค. 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25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69</a:t>
                    </a:r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6B8253F4-DB61-495C-3E92-67F40A59FC00}"/>
                      </a:ext>
                    </a:extLst>
                  </p:cNvPr>
                  <p:cNvSpPr txBox="1"/>
                  <p:nvPr/>
                </p:nvSpPr>
                <p:spPr>
                  <a:xfrm>
                    <a:off x="-355285" y="1744408"/>
                    <a:ext cx="2299992" cy="1169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รพ.ส่งข้อมูลให้ทีมวิจัย</a:t>
                    </a:r>
                  </a:p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เพื่อตรวจสอบ</a:t>
                    </a:r>
                  </a:p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และประมวลผลด้วย </a:t>
                    </a:r>
                    <a:r>
                      <a:rPr lang="en-US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HSCE</a:t>
                    </a:r>
                  </a:p>
                </p:txBody>
              </p: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63022EB1-6816-1DA4-6D5F-50B17EF9EF8D}"/>
                    </a:ext>
                  </a:extLst>
                </p:cNvPr>
                <p:cNvGrpSpPr/>
                <p:nvPr/>
              </p:nvGrpSpPr>
              <p:grpSpPr>
                <a:xfrm>
                  <a:off x="10651429" y="1695002"/>
                  <a:ext cx="2299992" cy="3858726"/>
                  <a:chOff x="1477628" y="116631"/>
                  <a:chExt cx="2299992" cy="3858726"/>
                </a:xfrm>
              </p:grpSpPr>
              <p:grpSp>
                <p:nvGrpSpPr>
                  <p:cNvPr id="20" name="Group 19">
                    <a:extLst>
                      <a:ext uri="{FF2B5EF4-FFF2-40B4-BE49-F238E27FC236}">
                        <a16:creationId xmlns:a16="http://schemas.microsoft.com/office/drawing/2014/main" id="{4EDE46C1-88CB-1BA7-81E5-E783D4717276}"/>
                      </a:ext>
                    </a:extLst>
                  </p:cNvPr>
                  <p:cNvGrpSpPr/>
                  <p:nvPr/>
                </p:nvGrpSpPr>
                <p:grpSpPr>
                  <a:xfrm>
                    <a:off x="1603080" y="116631"/>
                    <a:ext cx="2128786" cy="3858726"/>
                    <a:chOff x="2330868" y="396549"/>
                    <a:chExt cx="2128786" cy="3867196"/>
                  </a:xfrm>
                </p:grpSpPr>
                <p:sp>
                  <p:nvSpPr>
                    <p:cNvPr id="23" name="Rectangle: Top Corners Rounded 22">
                      <a:extLst>
                        <a:ext uri="{FF2B5EF4-FFF2-40B4-BE49-F238E27FC236}">
                          <a16:creationId xmlns:a16="http://schemas.microsoft.com/office/drawing/2014/main" id="{619E95A1-55FC-2941-0ED1-17FFEF957A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2418091" y="868304"/>
                      <a:ext cx="1940768" cy="3395441"/>
                    </a:xfrm>
                    <a:prstGeom prst="round2SameRect">
                      <a:avLst/>
                    </a:prstGeom>
                    <a:solidFill>
                      <a:srgbClr val="B74949"/>
                    </a:solidFill>
                    <a:ln>
                      <a:solidFill>
                        <a:srgbClr val="B74949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/>
                    </a:p>
                  </p:txBody>
                </p:sp>
                <p:sp>
                  <p:nvSpPr>
                    <p:cNvPr id="24" name="Arrow: Chevron 23">
                      <a:extLst>
                        <a:ext uri="{FF2B5EF4-FFF2-40B4-BE49-F238E27FC236}">
                          <a16:creationId xmlns:a16="http://schemas.microsoft.com/office/drawing/2014/main" id="{8751AEE7-F4F3-1BFF-506B-E5166ADF163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2260957" y="1527357"/>
                      <a:ext cx="2268608" cy="2128786"/>
                    </a:xfrm>
                    <a:prstGeom prst="chevron">
                      <a:avLst>
                        <a:gd name="adj" fmla="val 27642"/>
                      </a:avLst>
                    </a:prstGeom>
                    <a:solidFill>
                      <a:srgbClr val="E9EBF5"/>
                    </a:solidFill>
                    <a:ln>
                      <a:solidFill>
                        <a:srgbClr val="E9EBF5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 sz="2700">
                        <a:solidFill>
                          <a:schemeClr val="tx1"/>
                        </a:solidFill>
                      </a:endParaRPr>
                    </a:p>
                  </p:txBody>
                </p:sp>
                <p:sp>
                  <p:nvSpPr>
                    <p:cNvPr id="25" name="Oval 24">
                      <a:extLst>
                        <a:ext uri="{FF2B5EF4-FFF2-40B4-BE49-F238E27FC236}">
                          <a16:creationId xmlns:a16="http://schemas.microsoft.com/office/drawing/2014/main" id="{1DB908A2-A2F1-1EFC-E31F-D08B1591960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35940" y="396549"/>
                      <a:ext cx="905069" cy="905069"/>
                    </a:xfrm>
                    <a:prstGeom prst="ellipse">
                      <a:avLst/>
                    </a:prstGeom>
                    <a:solidFill>
                      <a:srgbClr val="B74949"/>
                    </a:solidFill>
                    <a:ln w="38100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z="9900" b="1">
                          <a:latin typeface="DilleniaUPC" panose="02020603050405020304" pitchFamily="18" charset="-34"/>
                          <a:cs typeface="DilleniaUPC" panose="02020603050405020304" pitchFamily="18" charset="-34"/>
                        </a:rPr>
                        <a:t>9</a:t>
                      </a:r>
                    </a:p>
                  </p:txBody>
                </p:sp>
              </p:grpSp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4E7BC796-7DF5-CF40-105E-2FA6C3A405E0}"/>
                      </a:ext>
                    </a:extLst>
                  </p:cNvPr>
                  <p:cNvSpPr txBox="1"/>
                  <p:nvPr/>
                </p:nvSpPr>
                <p:spPr>
                  <a:xfrm>
                    <a:off x="1732412" y="3345683"/>
                    <a:ext cx="1940769" cy="51295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ก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พ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–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มี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ค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.</a:t>
                    </a:r>
                    <a:r>
                      <a:rPr lang="th-TH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 </a:t>
                    </a:r>
                    <a:r>
                      <a:rPr lang="en-US" sz="4400" b="1">
                        <a:solidFill>
                          <a:schemeClr val="bg1"/>
                        </a:solidFill>
                        <a:latin typeface="DilleniaUPC" panose="02020603050405020304" pitchFamily="18" charset="-34"/>
                        <a:cs typeface="DilleniaUPC" panose="02020603050405020304" pitchFamily="18" charset="-34"/>
                      </a:rPr>
                      <a:t>2569</a:t>
                    </a:r>
                  </a:p>
                </p:txBody>
              </p:sp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926BF69B-9730-D1FD-02EE-A62A3A1D943A}"/>
                      </a:ext>
                    </a:extLst>
                  </p:cNvPr>
                  <p:cNvSpPr txBox="1"/>
                  <p:nvPr/>
                </p:nvSpPr>
                <p:spPr>
                  <a:xfrm>
                    <a:off x="1477628" y="1956866"/>
                    <a:ext cx="2299992" cy="80021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 สรุปและคืนข้อมูลต้นทุน</a:t>
                    </a:r>
                  </a:p>
                  <a:p>
                    <a:pPr lvl="0" algn="ctr">
                      <a:defRPr/>
                    </a:pPr>
                    <a:r>
                      <a:rPr lang="th-TH" sz="3600" b="1">
                        <a:latin typeface="DilleniaUPC" panose="02020603050405020304" pitchFamily="18" charset="-34"/>
                        <a:ea typeface="LINE Seed Sans TH ExtraBold" panose="020B0303020203020204" pitchFamily="34" charset="-34"/>
                        <a:cs typeface="DilleniaUPC" panose="02020603050405020304" pitchFamily="18" charset="-34"/>
                      </a:rPr>
                      <a:t>ให้กับ รพ.</a:t>
                    </a:r>
                  </a:p>
                </p:txBody>
              </p:sp>
            </p:grpSp>
          </p:grpSp>
          <p:grpSp>
            <p:nvGrpSpPr>
              <p:cNvPr id="148" name="Group 147">
                <a:extLst>
                  <a:ext uri="{FF2B5EF4-FFF2-40B4-BE49-F238E27FC236}">
                    <a16:creationId xmlns:a16="http://schemas.microsoft.com/office/drawing/2014/main" id="{677CF425-E24E-FD07-C44C-D679C10922C3}"/>
                  </a:ext>
                </a:extLst>
              </p:cNvPr>
              <p:cNvGrpSpPr/>
              <p:nvPr/>
            </p:nvGrpSpPr>
            <p:grpSpPr>
              <a:xfrm>
                <a:off x="1766988" y="5254071"/>
                <a:ext cx="7559482" cy="729413"/>
                <a:chOff x="1766988" y="5254071"/>
                <a:chExt cx="7559482" cy="729413"/>
              </a:xfrm>
            </p:grpSpPr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42779EA2-5D83-E1CE-1928-A9D76FFF68E6}"/>
                    </a:ext>
                  </a:extLst>
                </p:cNvPr>
                <p:cNvCxnSpPr>
                  <a:stCxn id="38" idx="3"/>
                </p:cNvCxnSpPr>
                <p:nvPr/>
              </p:nvCxnSpPr>
              <p:spPr>
                <a:xfrm flipH="1">
                  <a:off x="1815535" y="5273300"/>
                  <a:ext cx="4662" cy="60498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C2E1B8D4-8954-2226-BEBF-BE63EE2B3496}"/>
                    </a:ext>
                  </a:extLst>
                </p:cNvPr>
                <p:cNvCxnSpPr/>
                <p:nvPr/>
              </p:nvCxnSpPr>
              <p:spPr>
                <a:xfrm flipH="1">
                  <a:off x="4312465" y="5273299"/>
                  <a:ext cx="4662" cy="60498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6C2BF6A3-8335-BA65-76EC-0D8F1AEC6497}"/>
                    </a:ext>
                  </a:extLst>
                </p:cNvPr>
                <p:cNvCxnSpPr/>
                <p:nvPr/>
              </p:nvCxnSpPr>
              <p:spPr>
                <a:xfrm flipH="1">
                  <a:off x="6936110" y="5306556"/>
                  <a:ext cx="4662" cy="60498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>
                  <a:extLst>
                    <a:ext uri="{FF2B5EF4-FFF2-40B4-BE49-F238E27FC236}">
                      <a16:creationId xmlns:a16="http://schemas.microsoft.com/office/drawing/2014/main" id="{7D15890C-1F49-4B67-3D61-E7656E41EAE2}"/>
                    </a:ext>
                  </a:extLst>
                </p:cNvPr>
                <p:cNvCxnSpPr/>
                <p:nvPr/>
              </p:nvCxnSpPr>
              <p:spPr>
                <a:xfrm flipH="1">
                  <a:off x="9248460" y="5254071"/>
                  <a:ext cx="4662" cy="604985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id="{9176A899-A08B-415C-88CE-DDD76D4E5345}"/>
                    </a:ext>
                  </a:extLst>
                </p:cNvPr>
                <p:cNvSpPr/>
                <p:nvPr/>
              </p:nvSpPr>
              <p:spPr>
                <a:xfrm>
                  <a:off x="9149189" y="5763340"/>
                  <a:ext cx="177281" cy="177281"/>
                </a:xfrm>
                <a:prstGeom prst="ellipse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id="{1A89AEBF-B638-E00C-7AAA-697DCF1A8D77}"/>
                    </a:ext>
                  </a:extLst>
                </p:cNvPr>
                <p:cNvSpPr/>
                <p:nvPr/>
              </p:nvSpPr>
              <p:spPr>
                <a:xfrm>
                  <a:off x="6843551" y="5781158"/>
                  <a:ext cx="177281" cy="177281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/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D5CA3A3D-041D-B792-6864-2516EB7541A7}"/>
                    </a:ext>
                  </a:extLst>
                </p:cNvPr>
                <p:cNvSpPr/>
                <p:nvPr/>
              </p:nvSpPr>
              <p:spPr>
                <a:xfrm>
                  <a:off x="4223824" y="5781158"/>
                  <a:ext cx="177281" cy="177281"/>
                </a:xfrm>
                <a:prstGeom prst="ellipse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b="1"/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92F7D5C9-1522-241E-8681-B8230469F5D7}"/>
                    </a:ext>
                  </a:extLst>
                </p:cNvPr>
                <p:cNvSpPr/>
                <p:nvPr/>
              </p:nvSpPr>
              <p:spPr>
                <a:xfrm>
                  <a:off x="1766988" y="5806203"/>
                  <a:ext cx="177281" cy="177281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700" b="1"/>
                </a:p>
              </p:txBody>
            </p:sp>
          </p:grpSp>
        </p:grpSp>
      </p:grpSp>
      <p:sp>
        <p:nvSpPr>
          <p:cNvPr id="159" name="Rectangle: Top Corners Rounded 158">
            <a:extLst>
              <a:ext uri="{FF2B5EF4-FFF2-40B4-BE49-F238E27FC236}">
                <a16:creationId xmlns:a16="http://schemas.microsoft.com/office/drawing/2014/main" id="{A8C6F058-02E8-ACD9-7044-D5970E9716DB}"/>
              </a:ext>
            </a:extLst>
          </p:cNvPr>
          <p:cNvSpPr/>
          <p:nvPr/>
        </p:nvSpPr>
        <p:spPr>
          <a:xfrm rot="10800000">
            <a:off x="11482778" y="2885057"/>
            <a:ext cx="2911152" cy="5082006"/>
          </a:xfrm>
          <a:prstGeom prst="round2Same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9E1109CB-F534-0C44-ABFA-99CA7DD00530}"/>
              </a:ext>
            </a:extLst>
          </p:cNvPr>
          <p:cNvSpPr/>
          <p:nvPr/>
        </p:nvSpPr>
        <p:spPr>
          <a:xfrm>
            <a:off x="12214138" y="2215372"/>
            <a:ext cx="1357604" cy="1354631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900" b="1">
                <a:latin typeface="DilleniaUPC" panose="02020603050405020304" pitchFamily="18" charset="-34"/>
                <a:cs typeface="DilleniaUPC" panose="02020603050405020304" pitchFamily="18" charset="-34"/>
              </a:rPr>
              <a:t>8</a:t>
            </a:r>
          </a:p>
        </p:txBody>
      </p:sp>
      <p:sp>
        <p:nvSpPr>
          <p:cNvPr id="161" name="Arrow: Chevron 160">
            <a:extLst>
              <a:ext uri="{FF2B5EF4-FFF2-40B4-BE49-F238E27FC236}">
                <a16:creationId xmlns:a16="http://schemas.microsoft.com/office/drawing/2014/main" id="{31614F65-0201-0B9B-D349-E6062C031200}"/>
              </a:ext>
            </a:extLst>
          </p:cNvPr>
          <p:cNvSpPr/>
          <p:nvPr/>
        </p:nvSpPr>
        <p:spPr>
          <a:xfrm rot="16200000">
            <a:off x="11281226" y="3790727"/>
            <a:ext cx="3396438" cy="3321453"/>
          </a:xfrm>
          <a:prstGeom prst="chevron">
            <a:avLst>
              <a:gd name="adj" fmla="val 27642"/>
            </a:avLst>
          </a:prstGeom>
          <a:solidFill>
            <a:srgbClr val="E9EBF5"/>
          </a:solidFill>
          <a:ln>
            <a:solidFill>
              <a:srgbClr val="E9EBF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>
              <a:solidFill>
                <a:schemeClr val="tx1"/>
              </a:solidFill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6636F5B3-9BB3-4BE7-559F-27F293060846}"/>
              </a:ext>
            </a:extLst>
          </p:cNvPr>
          <p:cNvSpPr txBox="1"/>
          <p:nvPr/>
        </p:nvSpPr>
        <p:spPr>
          <a:xfrm>
            <a:off x="11778250" y="4643465"/>
            <a:ext cx="2323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>
                <a:latin typeface="DilleniaUPC" panose="02020603050405020304" pitchFamily="18" charset="-34"/>
                <a:cs typeface="DilleniaUPC" panose="02020603050405020304" pitchFamily="18" charset="-34"/>
              </a:rPr>
              <a:t>ติดตามข้อมูลให้ครบถ้วนเดือนละ </a:t>
            </a:r>
            <a:r>
              <a:rPr lang="en-US" sz="3600" b="1">
                <a:latin typeface="DilleniaUPC" panose="02020603050405020304" pitchFamily="18" charset="-34"/>
                <a:cs typeface="DilleniaUPC" panose="02020603050405020304" pitchFamily="18" charset="-34"/>
              </a:rPr>
              <a:t>1 </a:t>
            </a:r>
            <a:r>
              <a:rPr lang="th-TH" sz="3600" b="1">
                <a:latin typeface="DilleniaUPC" panose="02020603050405020304" pitchFamily="18" charset="-34"/>
                <a:cs typeface="DilleniaUPC" panose="02020603050405020304" pitchFamily="18" charset="-34"/>
              </a:rPr>
              <a:t>ครั้ง</a:t>
            </a:r>
            <a:endParaRPr lang="en-US" sz="3600" b="1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86992D5-853F-4503-A80E-BC33F5EE130B}"/>
              </a:ext>
            </a:extLst>
          </p:cNvPr>
          <p:cNvSpPr txBox="1"/>
          <p:nvPr/>
        </p:nvSpPr>
        <p:spPr>
          <a:xfrm>
            <a:off x="11511316" y="6603280"/>
            <a:ext cx="291115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ค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2568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–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endParaRPr lang="en-US" sz="4400" b="1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ม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ค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.</a:t>
            </a:r>
            <a:r>
              <a:rPr lang="th-TH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4400" b="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2569</a:t>
            </a:r>
          </a:p>
        </p:txBody>
      </p: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6B791964-DF7E-1944-61D7-95E1282B2CC3}"/>
              </a:ext>
            </a:extLst>
          </p:cNvPr>
          <p:cNvCxnSpPr/>
          <p:nvPr/>
        </p:nvCxnSpPr>
        <p:spPr>
          <a:xfrm flipH="1">
            <a:off x="16341065" y="7981546"/>
            <a:ext cx="6993" cy="907478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Oval 166">
            <a:extLst>
              <a:ext uri="{FF2B5EF4-FFF2-40B4-BE49-F238E27FC236}">
                <a16:creationId xmlns:a16="http://schemas.microsoft.com/office/drawing/2014/main" id="{E752083F-6BED-F9B9-B68D-212ED5B4EEA0}"/>
              </a:ext>
            </a:extLst>
          </p:cNvPr>
          <p:cNvSpPr/>
          <p:nvPr/>
        </p:nvSpPr>
        <p:spPr>
          <a:xfrm>
            <a:off x="16198987" y="8731183"/>
            <a:ext cx="265922" cy="265922"/>
          </a:xfrm>
          <a:prstGeom prst="ellipse">
            <a:avLst/>
          </a:prstGeom>
          <a:solidFill>
            <a:srgbClr val="B74949"/>
          </a:solidFill>
          <a:ln>
            <a:solidFill>
              <a:srgbClr val="B7494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9060CF1D-7870-676F-3692-C060DC945A39}"/>
              </a:ext>
            </a:extLst>
          </p:cNvPr>
          <p:cNvSpPr txBox="1">
            <a:spLocks/>
          </p:cNvSpPr>
          <p:nvPr/>
        </p:nvSpPr>
        <p:spPr>
          <a:xfrm>
            <a:off x="13855" y="9734267"/>
            <a:ext cx="124433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E6477A9D-475E-46D3-B17E-8426009E6700}" type="slidenum">
              <a:rPr lang="en-US" sz="3600" b="1" smtClean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18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9061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319E9FB-A01B-2A17-B767-55E326C78B02}"/>
              </a:ext>
            </a:extLst>
          </p:cNvPr>
          <p:cNvSpPr/>
          <p:nvPr/>
        </p:nvSpPr>
        <p:spPr>
          <a:xfrm>
            <a:off x="1022144" y="1991492"/>
            <a:ext cx="15930833" cy="6683342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" name="Freeform 2"/>
          <p:cNvSpPr/>
          <p:nvPr/>
        </p:nvSpPr>
        <p:spPr>
          <a:xfrm>
            <a:off x="2535041" y="1324480"/>
            <a:ext cx="2115444" cy="2158616"/>
          </a:xfrm>
          <a:custGeom>
            <a:avLst/>
            <a:gdLst/>
            <a:ahLst/>
            <a:cxnLst/>
            <a:rect l="l" t="t" r="r" b="b"/>
            <a:pathLst>
              <a:path w="2115444" h="2158616">
                <a:moveTo>
                  <a:pt x="0" y="0"/>
                </a:moveTo>
                <a:lnTo>
                  <a:pt x="2115444" y="0"/>
                </a:lnTo>
                <a:lnTo>
                  <a:pt x="2115444" y="2158617"/>
                </a:lnTo>
                <a:lnTo>
                  <a:pt x="0" y="21586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11423580" y="1496292"/>
            <a:ext cx="2340171" cy="2057400"/>
          </a:xfrm>
          <a:custGeom>
            <a:avLst/>
            <a:gdLst/>
            <a:ahLst/>
            <a:cxnLst/>
            <a:rect l="l" t="t" r="r" b="b"/>
            <a:pathLst>
              <a:path w="2340171" h="2057400">
                <a:moveTo>
                  <a:pt x="0" y="0"/>
                </a:moveTo>
                <a:lnTo>
                  <a:pt x="2340171" y="0"/>
                </a:lnTo>
                <a:lnTo>
                  <a:pt x="2340171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4743505" y="4313423"/>
            <a:ext cx="3107930" cy="1967060"/>
          </a:xfrm>
          <a:custGeom>
            <a:avLst/>
            <a:gdLst/>
            <a:ahLst/>
            <a:cxnLst/>
            <a:rect l="l" t="t" r="r" b="b"/>
            <a:pathLst>
              <a:path w="3107930" h="1967060">
                <a:moveTo>
                  <a:pt x="0" y="0"/>
                </a:moveTo>
                <a:lnTo>
                  <a:pt x="3107930" y="0"/>
                </a:lnTo>
                <a:lnTo>
                  <a:pt x="3107930" y="1967060"/>
                </a:lnTo>
                <a:lnTo>
                  <a:pt x="0" y="196706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789481" y="6909091"/>
            <a:ext cx="2626502" cy="2170148"/>
          </a:xfrm>
          <a:custGeom>
            <a:avLst/>
            <a:gdLst/>
            <a:ahLst/>
            <a:cxnLst/>
            <a:rect l="l" t="t" r="r" b="b"/>
            <a:pathLst>
              <a:path w="2626502" h="2170147">
                <a:moveTo>
                  <a:pt x="0" y="0"/>
                </a:moveTo>
                <a:lnTo>
                  <a:pt x="2626502" y="0"/>
                </a:lnTo>
                <a:lnTo>
                  <a:pt x="2626502" y="2170147"/>
                </a:lnTo>
                <a:lnTo>
                  <a:pt x="0" y="217014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258020" y="6783244"/>
            <a:ext cx="2295995" cy="2295995"/>
          </a:xfrm>
          <a:custGeom>
            <a:avLst/>
            <a:gdLst/>
            <a:ahLst/>
            <a:cxnLst/>
            <a:rect l="l" t="t" r="r" b="b"/>
            <a:pathLst>
              <a:path w="2295995" h="2295995">
                <a:moveTo>
                  <a:pt x="0" y="0"/>
                </a:moveTo>
                <a:lnTo>
                  <a:pt x="2295995" y="0"/>
                </a:lnTo>
                <a:lnTo>
                  <a:pt x="2295995" y="2295995"/>
                </a:lnTo>
                <a:lnTo>
                  <a:pt x="0" y="22959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480810" y="1632353"/>
            <a:ext cx="929993" cy="929993"/>
          </a:xfrm>
          <a:custGeom>
            <a:avLst/>
            <a:gdLst/>
            <a:ahLst/>
            <a:cxnLst/>
            <a:rect l="l" t="t" r="r" b="b"/>
            <a:pathLst>
              <a:path w="929993" h="929993">
                <a:moveTo>
                  <a:pt x="0" y="0"/>
                </a:moveTo>
                <a:lnTo>
                  <a:pt x="929992" y="0"/>
                </a:lnTo>
                <a:lnTo>
                  <a:pt x="929992" y="929993"/>
                </a:lnTo>
                <a:lnTo>
                  <a:pt x="0" y="92999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090235" y="1524769"/>
            <a:ext cx="929993" cy="929993"/>
          </a:xfrm>
          <a:custGeom>
            <a:avLst/>
            <a:gdLst/>
            <a:ahLst/>
            <a:cxnLst/>
            <a:rect l="l" t="t" r="r" b="b"/>
            <a:pathLst>
              <a:path w="929993" h="929993">
                <a:moveTo>
                  <a:pt x="0" y="0"/>
                </a:moveTo>
                <a:lnTo>
                  <a:pt x="929993" y="0"/>
                </a:lnTo>
                <a:lnTo>
                  <a:pt x="929993" y="929992"/>
                </a:lnTo>
                <a:lnTo>
                  <a:pt x="0" y="929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6461524" y="3363457"/>
            <a:ext cx="913544" cy="913544"/>
          </a:xfrm>
          <a:custGeom>
            <a:avLst/>
            <a:gdLst/>
            <a:ahLst/>
            <a:cxnLst/>
            <a:rect l="l" t="t" r="r" b="b"/>
            <a:pathLst>
              <a:path w="913544" h="913544">
                <a:moveTo>
                  <a:pt x="0" y="0"/>
                </a:moveTo>
                <a:lnTo>
                  <a:pt x="913544" y="0"/>
                </a:lnTo>
                <a:lnTo>
                  <a:pt x="913544" y="913544"/>
                </a:lnTo>
                <a:lnTo>
                  <a:pt x="0" y="91354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3792670" y="8245562"/>
            <a:ext cx="833676" cy="833676"/>
          </a:xfrm>
          <a:custGeom>
            <a:avLst/>
            <a:gdLst/>
            <a:ahLst/>
            <a:cxnLst/>
            <a:rect l="l" t="t" r="r" b="b"/>
            <a:pathLst>
              <a:path w="833676" h="833676">
                <a:moveTo>
                  <a:pt x="0" y="0"/>
                </a:moveTo>
                <a:lnTo>
                  <a:pt x="833675" y="0"/>
                </a:lnTo>
                <a:lnTo>
                  <a:pt x="833675" y="833676"/>
                </a:lnTo>
                <a:lnTo>
                  <a:pt x="0" y="8336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6279505" y="8292850"/>
            <a:ext cx="857777" cy="857777"/>
          </a:xfrm>
          <a:custGeom>
            <a:avLst/>
            <a:gdLst/>
            <a:ahLst/>
            <a:cxnLst/>
            <a:rect l="l" t="t" r="r" b="b"/>
            <a:pathLst>
              <a:path w="857777" h="857777">
                <a:moveTo>
                  <a:pt x="0" y="0"/>
                </a:moveTo>
                <a:lnTo>
                  <a:pt x="857777" y="0"/>
                </a:lnTo>
                <a:lnTo>
                  <a:pt x="857777" y="857777"/>
                </a:lnTo>
                <a:lnTo>
                  <a:pt x="0" y="85777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639172" y="370232"/>
            <a:ext cx="7009656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560"/>
              </a:lnSpc>
            </a:pPr>
            <a:r>
              <a:rPr lang="en-US" sz="8000" b="1" dirty="0" err="1">
                <a:solidFill>
                  <a:srgbClr val="002060"/>
                </a:solidFill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สิ่งที่โรงพยาบาลต้องทำ</a:t>
            </a:r>
            <a:endParaRPr lang="en-US" sz="8000" b="1" dirty="0">
              <a:solidFill>
                <a:srgbClr val="002060"/>
              </a:solidFill>
              <a:latin typeface="DilleniaUPC" panose="02020603050405020304" pitchFamily="18" charset="-34"/>
              <a:ea typeface="Garuda Bold"/>
              <a:cs typeface="DilleniaUPC" panose="02020603050405020304" pitchFamily="18" charset="-34"/>
              <a:sym typeface="Garud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536618" y="3673250"/>
            <a:ext cx="4570809" cy="91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กำหนดหมวดค่ารักษาย่อย</a:t>
            </a:r>
            <a:r>
              <a: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 (</a:t>
            </a: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Bsub</a:t>
            </a:r>
            <a:r>
              <a: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)</a:t>
            </a:r>
          </a:p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และหน่วยต้นทุน</a:t>
            </a:r>
            <a:r>
              <a: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 (CCID) </a:t>
            </a: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ให้สำเร็จ</a:t>
            </a:r>
            <a:endParaRPr lang="en-US" sz="4001" b="1">
              <a:latin typeface="DilleniaUPC" panose="02020603050405020304" pitchFamily="18" charset="-34"/>
              <a:ea typeface="Garuda Bold"/>
              <a:cs typeface="DilleniaUPC" panose="02020603050405020304" pitchFamily="18" charset="-34"/>
              <a:sym typeface="Garuda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014167" y="3673250"/>
            <a:ext cx="5269323" cy="916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เก็บรวบรวมข้อมูลค่าแรง,ค่าวัสดุ</a:t>
            </a:r>
            <a:r>
              <a: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, </a:t>
            </a:r>
          </a:p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4001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ค่าลงทุนและข้อมูลบริการผู้ป่วย</a:t>
            </a:r>
            <a:endParaRPr lang="en-US" sz="4001" b="1">
              <a:latin typeface="DilleniaUPC" panose="02020603050405020304" pitchFamily="18" charset="-34"/>
              <a:ea typeface="Garuda Bold"/>
              <a:cs typeface="DilleniaUPC" panose="02020603050405020304" pitchFamily="18" charset="-34"/>
              <a:sym typeface="Garuda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4503764" y="6429334"/>
            <a:ext cx="3628788" cy="465512"/>
          </a:xfrm>
          <a:prstGeom prst="rect">
            <a:avLst/>
          </a:prstGeom>
          <a:solidFill>
            <a:srgbClr val="FFFFFF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3600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ส่งข้อมูลให้ทีมวิจัยตรวจสอบ</a:t>
            </a:r>
            <a:endParaRPr lang="en-US" sz="3600" b="1">
              <a:latin typeface="DilleniaUPC" panose="02020603050405020304" pitchFamily="18" charset="-34"/>
              <a:ea typeface="Garuda Bold"/>
              <a:cs typeface="DilleniaUPC" panose="02020603050405020304" pitchFamily="18" charset="-34"/>
              <a:sym typeface="Garuda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8645753" y="9436411"/>
            <a:ext cx="6459438" cy="901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3600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ทีมวิจัยนำข้อมูลมาวิเคราะห์</a:t>
            </a:r>
            <a:endParaRPr lang="en-US" sz="3600" b="1">
              <a:latin typeface="DilleniaUPC" panose="02020603050405020304" pitchFamily="18" charset="-34"/>
              <a:ea typeface="Garuda Bold"/>
              <a:cs typeface="DilleniaUPC" panose="02020603050405020304" pitchFamily="18" charset="-34"/>
              <a:sym typeface="Garuda Bold"/>
            </a:endParaRPr>
          </a:p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3600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โดยโปรแกรม</a:t>
            </a:r>
            <a:r>
              <a:rPr lang="en-US" sz="3600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 HSCE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837906" y="9257348"/>
            <a:ext cx="3937547" cy="93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360"/>
              </a:lnSpc>
              <a:spcBef>
                <a:spcPct val="0"/>
              </a:spcBef>
            </a:pPr>
            <a:r>
              <a:rPr lang="en-US" sz="4400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ทีมวิจัยนำเสนอข้อมูลกับ</a:t>
            </a:r>
            <a:r>
              <a:rPr lang="en-US" sz="4400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 </a:t>
            </a:r>
            <a:r>
              <a:rPr lang="en-US" sz="4400" b="1" err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รพ</a:t>
            </a:r>
            <a:r>
              <a:rPr lang="en-US" sz="4400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rPr>
              <a:t>.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072B08F-43FE-D366-5BB0-66AB5A543F61}"/>
              </a:ext>
            </a:extLst>
          </p:cNvPr>
          <p:cNvGrpSpPr/>
          <p:nvPr/>
        </p:nvGrpSpPr>
        <p:grpSpPr>
          <a:xfrm>
            <a:off x="7148306" y="4065984"/>
            <a:ext cx="3123192" cy="564108"/>
            <a:chOff x="4765537" y="2710656"/>
            <a:chExt cx="2082128" cy="376072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0917A92-6894-14BA-4330-661D6BDA26AB}"/>
                </a:ext>
              </a:extLst>
            </p:cNvPr>
            <p:cNvGrpSpPr/>
            <p:nvPr/>
          </p:nvGrpSpPr>
          <p:grpSpPr>
            <a:xfrm>
              <a:off x="4765537" y="2738317"/>
              <a:ext cx="998293" cy="348411"/>
              <a:chOff x="4766541" y="2774652"/>
              <a:chExt cx="576072" cy="348411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41F4111-5DC4-85F1-A870-C410BDD319A2}"/>
                  </a:ext>
                </a:extLst>
              </p:cNvPr>
              <p:cNvCxnSpPr/>
              <p:nvPr/>
            </p:nvCxnSpPr>
            <p:spPr>
              <a:xfrm>
                <a:off x="5342613" y="2783326"/>
                <a:ext cx="0" cy="339737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2FE5590-9671-03A9-907D-74CC0E7D1FAE}"/>
                  </a:ext>
                </a:extLst>
              </p:cNvPr>
              <p:cNvCxnSpPr/>
              <p:nvPr/>
            </p:nvCxnSpPr>
            <p:spPr>
              <a:xfrm flipH="1">
                <a:off x="4766541" y="2774652"/>
                <a:ext cx="5760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5C2BC9E6-1B56-40D9-8A7C-26589A6A1C71}"/>
                </a:ext>
              </a:extLst>
            </p:cNvPr>
            <p:cNvGrpSpPr/>
            <p:nvPr/>
          </p:nvGrpSpPr>
          <p:grpSpPr>
            <a:xfrm flipH="1">
              <a:off x="5632701" y="2710656"/>
              <a:ext cx="1214964" cy="339737"/>
              <a:chOff x="4690872" y="2752234"/>
              <a:chExt cx="576072" cy="339737"/>
            </a:xfrm>
          </p:grpSpPr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D43F6B7C-87AB-8ABF-95B1-66129A1DA786}"/>
                  </a:ext>
                </a:extLst>
              </p:cNvPr>
              <p:cNvCxnSpPr/>
              <p:nvPr/>
            </p:nvCxnSpPr>
            <p:spPr>
              <a:xfrm>
                <a:off x="5204769" y="2752234"/>
                <a:ext cx="0" cy="339737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A14A889F-F0C3-4B45-A0F3-CFB4D86191BB}"/>
                  </a:ext>
                </a:extLst>
              </p:cNvPr>
              <p:cNvCxnSpPr/>
              <p:nvPr/>
            </p:nvCxnSpPr>
            <p:spPr>
              <a:xfrm flipH="1">
                <a:off x="4690872" y="2782213"/>
                <a:ext cx="576072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ECAD623-2A7B-2E99-9D93-F3B6CF544C50}"/>
              </a:ext>
            </a:extLst>
          </p:cNvPr>
          <p:cNvGrpSpPr/>
          <p:nvPr/>
        </p:nvGrpSpPr>
        <p:grpSpPr>
          <a:xfrm>
            <a:off x="6452472" y="4621087"/>
            <a:ext cx="4408764" cy="2395574"/>
            <a:chOff x="4301648" y="3080724"/>
            <a:chExt cx="2939176" cy="1597049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CD59DF16-A49E-162E-91D6-F0F9602D79FC}"/>
                </a:ext>
              </a:extLst>
            </p:cNvPr>
            <p:cNvSpPr/>
            <p:nvPr/>
          </p:nvSpPr>
          <p:spPr>
            <a:xfrm>
              <a:off x="4317972" y="3080724"/>
              <a:ext cx="2922852" cy="1597049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050972" y="3275135"/>
              <a:ext cx="1625139" cy="582341"/>
            </a:xfrm>
            <a:custGeom>
              <a:avLst/>
              <a:gdLst/>
              <a:ahLst/>
              <a:cxnLst/>
              <a:rect l="l" t="t" r="r" b="b"/>
              <a:pathLst>
                <a:path w="2437708" h="873512">
                  <a:moveTo>
                    <a:pt x="0" y="0"/>
                  </a:moveTo>
                  <a:lnTo>
                    <a:pt x="2437708" y="0"/>
                  </a:lnTo>
                  <a:lnTo>
                    <a:pt x="2437708" y="873512"/>
                  </a:lnTo>
                  <a:lnTo>
                    <a:pt x="0" y="8735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4301648" y="4045883"/>
              <a:ext cx="2858691" cy="6112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914445">
                <a:lnSpc>
                  <a:spcPts val="3360"/>
                </a:lnSpc>
                <a:spcBef>
                  <a:spcPct val="0"/>
                </a:spcBef>
              </a:pPr>
              <a:r>
                <a:rPr lang="en-US" sz="4001" b="1" err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ทีม</a:t>
              </a:r>
              <a:r>
                <a:rPr lang="en-US" sz="4001" b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 </a:t>
              </a:r>
              <a:r>
                <a:rPr lang="en-US" sz="4001" b="1" err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สรท.ติดตามผล</a:t>
              </a:r>
              <a:endPara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endParaRPr>
            </a:p>
            <a:p>
              <a:pPr algn="ctr" defTabSz="914445">
                <a:lnSpc>
                  <a:spcPts val="3360"/>
                </a:lnSpc>
                <a:spcBef>
                  <a:spcPct val="0"/>
                </a:spcBef>
              </a:pPr>
              <a:r>
                <a:rPr lang="en-US" sz="4001" b="1" err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การดำเนินงานของรพ</a:t>
              </a:r>
              <a:r>
                <a:rPr lang="en-US" sz="4001" b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. </a:t>
              </a:r>
              <a:r>
                <a:rPr lang="en-US" sz="4001" b="1" err="1">
                  <a:latin typeface="DilleniaUPC" panose="02020603050405020304" pitchFamily="18" charset="-34"/>
                  <a:ea typeface="Garuda Bold"/>
                  <a:cs typeface="DilleniaUPC" panose="02020603050405020304" pitchFamily="18" charset="-34"/>
                  <a:sym typeface="Garuda Bold"/>
                </a:rPr>
                <a:t>ทุกเดือน</a:t>
              </a:r>
              <a:endParaRPr lang="en-US" sz="4001" b="1">
                <a:latin typeface="DilleniaUPC" panose="02020603050405020304" pitchFamily="18" charset="-34"/>
                <a:ea typeface="Garuda Bold"/>
                <a:cs typeface="DilleniaUPC" panose="02020603050405020304" pitchFamily="18" charset="-34"/>
                <a:sym typeface="Garuda Bold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4945"/>
            <a:ext cx="17983200" cy="1675511"/>
          </a:xfrm>
          <a:solidFill>
            <a:srgbClr val="006CB9"/>
          </a:solidFill>
        </p:spPr>
        <p:txBody>
          <a:bodyPr>
            <a:noAutofit/>
          </a:bodyPr>
          <a:lstStyle/>
          <a:p>
            <a:pPr algn="ctr"/>
            <a:r>
              <a:rPr lang="th-TH" sz="11501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การดำเนินงานของรพ.</a:t>
            </a:r>
            <a:endParaRPr lang="en-US" sz="11501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1F03E73-0452-5AB9-F19D-49BCD28A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6" y="9734269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2</a:t>
            </a:fld>
            <a:endParaRPr lang="en-US" sz="3600" b="1" dirty="0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12D5D34-8A2E-960C-D50E-BFC5CFE95DCA}"/>
              </a:ext>
            </a:extLst>
          </p:cNvPr>
          <p:cNvGrpSpPr/>
          <p:nvPr/>
        </p:nvGrpSpPr>
        <p:grpSpPr>
          <a:xfrm>
            <a:off x="2222073" y="2267378"/>
            <a:ext cx="8734269" cy="2259458"/>
            <a:chOff x="7220520" y="2276704"/>
            <a:chExt cx="8734269" cy="225945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680E1D4-C6FB-974A-7B32-73D0B23B77EA}"/>
                </a:ext>
              </a:extLst>
            </p:cNvPr>
            <p:cNvGrpSpPr/>
            <p:nvPr/>
          </p:nvGrpSpPr>
          <p:grpSpPr>
            <a:xfrm>
              <a:off x="7220520" y="2276704"/>
              <a:ext cx="8734269" cy="2259458"/>
              <a:chOff x="9172731" y="2049905"/>
              <a:chExt cx="8734269" cy="2259458"/>
            </a:xfrm>
          </p:grpSpPr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8875FF7F-1FF8-CED7-E52D-27EA76DC416E}"/>
                  </a:ext>
                </a:extLst>
              </p:cNvPr>
              <p:cNvSpPr/>
              <p:nvPr/>
            </p:nvSpPr>
            <p:spPr>
              <a:xfrm>
                <a:off x="10134600" y="2049905"/>
                <a:ext cx="7772400" cy="225945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1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C4A3A6A7-4528-8553-A0AC-5A945875C7F5}"/>
                  </a:ext>
                </a:extLst>
              </p:cNvPr>
              <p:cNvGrpSpPr/>
              <p:nvPr/>
            </p:nvGrpSpPr>
            <p:grpSpPr>
              <a:xfrm>
                <a:off x="9172731" y="2175763"/>
                <a:ext cx="2133600" cy="2133600"/>
                <a:chOff x="9172731" y="2175763"/>
                <a:chExt cx="2133600" cy="2133600"/>
              </a:xfrm>
            </p:grpSpPr>
            <p:sp>
              <p:nvSpPr>
                <p:cNvPr id="6" name="Teardrop 5">
                  <a:extLst>
                    <a:ext uri="{FF2B5EF4-FFF2-40B4-BE49-F238E27FC236}">
                      <a16:creationId xmlns:a16="http://schemas.microsoft.com/office/drawing/2014/main" id="{C6FCD4BA-137A-2C13-5B99-D66C1828F3AB}"/>
                    </a:ext>
                  </a:extLst>
                </p:cNvPr>
                <p:cNvSpPr/>
                <p:nvPr/>
              </p:nvSpPr>
              <p:spPr>
                <a:xfrm rot="5400000">
                  <a:off x="9172731" y="2175763"/>
                  <a:ext cx="2133600" cy="2133600"/>
                </a:xfrm>
                <a:prstGeom prst="teardrop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1"/>
                </a:p>
              </p:txBody>
            </p:sp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2991ACC4-B5B8-E881-B860-FBFBCD564212}"/>
                    </a:ext>
                  </a:extLst>
                </p:cNvPr>
                <p:cNvSpPr/>
                <p:nvPr/>
              </p:nvSpPr>
              <p:spPr>
                <a:xfrm>
                  <a:off x="9323044" y="2313920"/>
                  <a:ext cx="1832973" cy="1832973"/>
                </a:xfrm>
                <a:prstGeom prst="ellipse">
                  <a:avLst/>
                </a:prstGeom>
                <a:solidFill>
                  <a:srgbClr val="00B0F0"/>
                </a:solidFill>
                <a:ln w="762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th-TH" sz="23901" b="1">
                      <a:latin typeface="DilleniaUPC" panose="02020603050405020304" pitchFamily="18" charset="-34"/>
                      <a:cs typeface="DilleniaUPC" panose="02020603050405020304" pitchFamily="18" charset="-34"/>
                    </a:rPr>
                    <a:t>1</a:t>
                  </a:r>
                  <a:endParaRPr lang="en-US" sz="23901" b="1">
                    <a:latin typeface="DilleniaUPC" panose="02020603050405020304" pitchFamily="18" charset="-34"/>
                    <a:cs typeface="DilleniaUPC" panose="02020603050405020304" pitchFamily="18" charset="-34"/>
                  </a:endParaRPr>
                </a:p>
              </p:txBody>
            </p:sp>
          </p:grpSp>
        </p:grpSp>
        <p:sp>
          <p:nvSpPr>
            <p:cNvPr id="14" name="Content Placeholder 2"/>
            <p:cNvSpPr txBox="1">
              <a:spLocks/>
            </p:cNvSpPr>
            <p:nvPr/>
          </p:nvSpPr>
          <p:spPr>
            <a:xfrm>
              <a:off x="9463849" y="2666957"/>
              <a:ext cx="6294925" cy="1675511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30773" tIns="65387" rIns="130773" bIns="65387" rtlCol="0">
              <a:noAutofit/>
            </a:bodyPr>
            <a:lstStyle>
              <a:lvl1pPr marL="359624" indent="-359624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356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779187" indent="-299688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937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198748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517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78248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98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157748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98" kern="120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637246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116746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596245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075745" indent="-239749" algn="l" defTabSz="958999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1438571">
                <a:spcBef>
                  <a:spcPts val="0"/>
                </a:spcBef>
                <a:buNone/>
                <a:defRPr/>
              </a:pP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กำหนดหมวดค่ารักษาย่อยในแฟ้ม</a:t>
              </a:r>
              <a:b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</a:br>
              <a:r>
                <a:rPr lang="th-TH" sz="4800" b="1">
                  <a:solidFill>
                    <a:srgbClr val="3333FF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ค่ารักษาทั้งหมดของรพ. </a:t>
              </a: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(</a:t>
              </a:r>
              <a:r>
                <a:rPr lang="en-US" sz="4800" b="1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BG4Charge</a:t>
              </a: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AEF39B8-1887-E564-CC1C-79E776E7B064}"/>
              </a:ext>
            </a:extLst>
          </p:cNvPr>
          <p:cNvGrpSpPr/>
          <p:nvPr/>
        </p:nvGrpSpPr>
        <p:grpSpPr>
          <a:xfrm>
            <a:off x="2222073" y="4810662"/>
            <a:ext cx="8734269" cy="2336215"/>
            <a:chOff x="6829508" y="5182655"/>
            <a:chExt cx="8734269" cy="233621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A0A080D-E8C4-8A2B-8A8C-F74A6971CC23}"/>
                </a:ext>
              </a:extLst>
            </p:cNvPr>
            <p:cNvGrpSpPr/>
            <p:nvPr/>
          </p:nvGrpSpPr>
          <p:grpSpPr>
            <a:xfrm>
              <a:off x="6829508" y="5182655"/>
              <a:ext cx="8734269" cy="2336216"/>
              <a:chOff x="9172731" y="1973148"/>
              <a:chExt cx="8734269" cy="2336216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DF0F3376-822B-B805-FAD9-18335F37B767}"/>
                  </a:ext>
                </a:extLst>
              </p:cNvPr>
              <p:cNvSpPr/>
              <p:nvPr/>
            </p:nvSpPr>
            <p:spPr>
              <a:xfrm>
                <a:off x="10134600" y="1973148"/>
                <a:ext cx="7772400" cy="233621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1"/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8C72C2F5-03BF-B25C-2F8D-A37450EC8AEB}"/>
                  </a:ext>
                </a:extLst>
              </p:cNvPr>
              <p:cNvGrpSpPr/>
              <p:nvPr/>
            </p:nvGrpSpPr>
            <p:grpSpPr>
              <a:xfrm>
                <a:off x="9172731" y="2175763"/>
                <a:ext cx="2133600" cy="2133600"/>
                <a:chOff x="9172731" y="2175763"/>
                <a:chExt cx="2133600" cy="2133600"/>
              </a:xfrm>
            </p:grpSpPr>
            <p:sp>
              <p:nvSpPr>
                <p:cNvPr id="18" name="Teardrop 17">
                  <a:extLst>
                    <a:ext uri="{FF2B5EF4-FFF2-40B4-BE49-F238E27FC236}">
                      <a16:creationId xmlns:a16="http://schemas.microsoft.com/office/drawing/2014/main" id="{AAC1D89E-0CAA-7E24-9702-9337A7CFB64B}"/>
                    </a:ext>
                  </a:extLst>
                </p:cNvPr>
                <p:cNvSpPr/>
                <p:nvPr/>
              </p:nvSpPr>
              <p:spPr>
                <a:xfrm rot="5400000">
                  <a:off x="9172731" y="2175763"/>
                  <a:ext cx="2133600" cy="2133600"/>
                </a:xfrm>
                <a:prstGeom prst="teardrop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1"/>
                </a:p>
              </p:txBody>
            </p:sp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E9690507-09F9-E0C0-570C-A3990886818F}"/>
                    </a:ext>
                  </a:extLst>
                </p:cNvPr>
                <p:cNvSpPr/>
                <p:nvPr/>
              </p:nvSpPr>
              <p:spPr>
                <a:xfrm>
                  <a:off x="9323044" y="2313920"/>
                  <a:ext cx="1832973" cy="1832973"/>
                </a:xfrm>
                <a:prstGeom prst="ellipse">
                  <a:avLst/>
                </a:prstGeom>
                <a:solidFill>
                  <a:srgbClr val="00B0F0"/>
                </a:solidFill>
                <a:ln w="762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3901" b="1">
                      <a:latin typeface="DilleniaUPC" panose="02020603050405020304" pitchFamily="18" charset="-34"/>
                      <a:cs typeface="DilleniaUPC" panose="02020603050405020304" pitchFamily="18" charset="-34"/>
                    </a:rPr>
                    <a:t>2</a:t>
                  </a:r>
                </a:p>
              </p:txBody>
            </p:sp>
          </p:grpSp>
        </p:grpSp>
        <p:sp>
          <p:nvSpPr>
            <p:cNvPr id="21" name="TextBox 20"/>
            <p:cNvSpPr txBox="1"/>
            <p:nvPr/>
          </p:nvSpPr>
          <p:spPr>
            <a:xfrm>
              <a:off x="9211594" y="5667241"/>
              <a:ext cx="5876006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371669">
                <a:defRPr/>
              </a:pP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ประสานและจัดทำแฟ้ม</a:t>
              </a:r>
              <a:r>
                <a:rPr lang="th-TH" sz="4800" b="1">
                  <a:solidFill>
                    <a:srgbClr val="3333FF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หน่วยต้นทุน</a:t>
              </a: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ของรพ. (</a:t>
              </a:r>
              <a:r>
                <a:rPr lang="en-US" sz="4800" b="1" err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HosCCID</a:t>
              </a:r>
              <a:r>
                <a:rPr lang="th-TH" sz="4800" b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)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B3AC612-5F48-92F4-0C58-66FF5F94BD7B}"/>
              </a:ext>
            </a:extLst>
          </p:cNvPr>
          <p:cNvGrpSpPr/>
          <p:nvPr/>
        </p:nvGrpSpPr>
        <p:grpSpPr>
          <a:xfrm>
            <a:off x="2372387" y="7503464"/>
            <a:ext cx="8734269" cy="2336216"/>
            <a:chOff x="6829508" y="5182654"/>
            <a:chExt cx="8734269" cy="233621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3B3EFC1-78B2-3EFC-8769-5DBE08BA3659}"/>
                </a:ext>
              </a:extLst>
            </p:cNvPr>
            <p:cNvGrpSpPr/>
            <p:nvPr/>
          </p:nvGrpSpPr>
          <p:grpSpPr>
            <a:xfrm>
              <a:off x="6829508" y="5182654"/>
              <a:ext cx="8734269" cy="2336216"/>
              <a:chOff x="9172731" y="1973147"/>
              <a:chExt cx="8734269" cy="2336216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F390DE0E-105B-7B94-1A5E-2EAD28ED3425}"/>
                  </a:ext>
                </a:extLst>
              </p:cNvPr>
              <p:cNvSpPr/>
              <p:nvPr/>
            </p:nvSpPr>
            <p:spPr>
              <a:xfrm>
                <a:off x="10134600" y="1973147"/>
                <a:ext cx="7772400" cy="233621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1"/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11C9F710-D185-C727-9E5A-6912112BC5A7}"/>
                  </a:ext>
                </a:extLst>
              </p:cNvPr>
              <p:cNvGrpSpPr/>
              <p:nvPr/>
            </p:nvGrpSpPr>
            <p:grpSpPr>
              <a:xfrm>
                <a:off x="9172731" y="2175763"/>
                <a:ext cx="2133600" cy="2133600"/>
                <a:chOff x="9172731" y="2175763"/>
                <a:chExt cx="2133600" cy="2133600"/>
              </a:xfrm>
            </p:grpSpPr>
            <p:sp>
              <p:nvSpPr>
                <p:cNvPr id="28" name="Teardrop 27">
                  <a:extLst>
                    <a:ext uri="{FF2B5EF4-FFF2-40B4-BE49-F238E27FC236}">
                      <a16:creationId xmlns:a16="http://schemas.microsoft.com/office/drawing/2014/main" id="{941A0533-F3F4-F4F2-FD4E-17DBC14A80D6}"/>
                    </a:ext>
                  </a:extLst>
                </p:cNvPr>
                <p:cNvSpPr/>
                <p:nvPr/>
              </p:nvSpPr>
              <p:spPr>
                <a:xfrm rot="5400000">
                  <a:off x="9172731" y="2175763"/>
                  <a:ext cx="2133600" cy="2133600"/>
                </a:xfrm>
                <a:prstGeom prst="teardrop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1"/>
                </a:p>
              </p:txBody>
            </p:sp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081831D1-7EE3-FDA7-68DF-1D32390B5C06}"/>
                    </a:ext>
                  </a:extLst>
                </p:cNvPr>
                <p:cNvSpPr/>
                <p:nvPr/>
              </p:nvSpPr>
              <p:spPr>
                <a:xfrm>
                  <a:off x="9323044" y="2313920"/>
                  <a:ext cx="1832973" cy="1832973"/>
                </a:xfrm>
                <a:prstGeom prst="ellipse">
                  <a:avLst/>
                </a:prstGeom>
                <a:solidFill>
                  <a:srgbClr val="00B0F0"/>
                </a:solidFill>
                <a:ln w="76200"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3901" b="1">
                      <a:latin typeface="DilleniaUPC" panose="02020603050405020304" pitchFamily="18" charset="-34"/>
                      <a:cs typeface="DilleniaUPC" panose="02020603050405020304" pitchFamily="18" charset="-34"/>
                    </a:rPr>
                    <a:t>3</a:t>
                  </a:r>
                </a:p>
              </p:txBody>
            </p:sp>
          </p:grp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71511EB-1DAB-E260-1495-84E753E0D0AE}"/>
                </a:ext>
              </a:extLst>
            </p:cNvPr>
            <p:cNvSpPr txBox="1"/>
            <p:nvPr/>
          </p:nvSpPr>
          <p:spPr>
            <a:xfrm>
              <a:off x="9183437" y="6112512"/>
              <a:ext cx="5876006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defTabSz="1438571">
                <a:defRPr/>
              </a:pPr>
              <a:r>
                <a:rPr lang="th-TH" sz="4800" b="1">
                  <a:solidFill>
                    <a:srgbClr val="3333FF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รวบรวมข้อมูลต้นทุนและข้อมูลบริการ</a:t>
              </a:r>
              <a:endParaRPr lang="th-TH" sz="48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  <p:sp>
        <p:nvSpPr>
          <p:cNvPr id="4" name="Freeform 2">
            <a:extLst>
              <a:ext uri="{FF2B5EF4-FFF2-40B4-BE49-F238E27FC236}">
                <a16:creationId xmlns:a16="http://schemas.microsoft.com/office/drawing/2014/main" id="{9D10BAFF-BCA4-467C-23CF-9BA07D216791}"/>
              </a:ext>
            </a:extLst>
          </p:cNvPr>
          <p:cNvSpPr/>
          <p:nvPr/>
        </p:nvSpPr>
        <p:spPr>
          <a:xfrm>
            <a:off x="11734681" y="1925442"/>
            <a:ext cx="2684546" cy="2516406"/>
          </a:xfrm>
          <a:custGeom>
            <a:avLst/>
            <a:gdLst/>
            <a:ahLst/>
            <a:cxnLst/>
            <a:rect l="l" t="t" r="r" b="b"/>
            <a:pathLst>
              <a:path w="2605064" h="2668439">
                <a:moveTo>
                  <a:pt x="0" y="0"/>
                </a:moveTo>
                <a:lnTo>
                  <a:pt x="2605063" y="0"/>
                </a:lnTo>
                <a:lnTo>
                  <a:pt x="2605063" y="2668440"/>
                </a:lnTo>
                <a:lnTo>
                  <a:pt x="0" y="2668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EC736D41-49D9-837B-3118-B6881E24A951}"/>
              </a:ext>
            </a:extLst>
          </p:cNvPr>
          <p:cNvSpPr/>
          <p:nvPr/>
        </p:nvSpPr>
        <p:spPr>
          <a:xfrm>
            <a:off x="11869311" y="4526835"/>
            <a:ext cx="2735988" cy="2694948"/>
          </a:xfrm>
          <a:custGeom>
            <a:avLst/>
            <a:gdLst/>
            <a:ahLst/>
            <a:cxnLst/>
            <a:rect l="l" t="t" r="r" b="b"/>
            <a:pathLst>
              <a:path w="4177462" h="4114800">
                <a:moveTo>
                  <a:pt x="0" y="0"/>
                </a:moveTo>
                <a:lnTo>
                  <a:pt x="4177462" y="0"/>
                </a:lnTo>
                <a:lnTo>
                  <a:pt x="4177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  <p:sp>
        <p:nvSpPr>
          <p:cNvPr id="13" name="Freeform 4">
            <a:extLst>
              <a:ext uri="{FF2B5EF4-FFF2-40B4-BE49-F238E27FC236}">
                <a16:creationId xmlns:a16="http://schemas.microsoft.com/office/drawing/2014/main" id="{CB352356-152A-E184-E31A-2F42F0C56188}"/>
              </a:ext>
            </a:extLst>
          </p:cNvPr>
          <p:cNvSpPr/>
          <p:nvPr/>
        </p:nvSpPr>
        <p:spPr>
          <a:xfrm>
            <a:off x="11602829" y="7547129"/>
            <a:ext cx="3065070" cy="2410932"/>
          </a:xfrm>
          <a:custGeom>
            <a:avLst/>
            <a:gdLst/>
            <a:ahLst/>
            <a:cxnLst/>
            <a:rect l="l" t="t" r="r" b="b"/>
            <a:pathLst>
              <a:path w="4623371" h="4114800">
                <a:moveTo>
                  <a:pt x="0" y="0"/>
                </a:moveTo>
                <a:lnTo>
                  <a:pt x="4623370" y="0"/>
                </a:lnTo>
                <a:lnTo>
                  <a:pt x="4623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2700"/>
          </a:p>
        </p:txBody>
      </p:sp>
    </p:spTree>
    <p:extLst>
      <p:ext uri="{BB962C8B-B14F-4D97-AF65-F5344CB8AC3E}">
        <p14:creationId xmlns:p14="http://schemas.microsoft.com/office/powerpoint/2010/main" val="100445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64885" y="3425645"/>
            <a:ext cx="7073361" cy="5950466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457447" y="273944"/>
            <a:ext cx="7663289" cy="9739113"/>
            <a:chOff x="0" y="0"/>
            <a:chExt cx="4720408" cy="59990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720408" cy="5999067"/>
            </a:xfrm>
            <a:custGeom>
              <a:avLst/>
              <a:gdLst/>
              <a:ahLst/>
              <a:cxnLst/>
              <a:rect l="l" t="t" r="r" b="b"/>
              <a:pathLst>
                <a:path w="4720408" h="5999067">
                  <a:moveTo>
                    <a:pt x="4595948" y="5999067"/>
                  </a:moveTo>
                  <a:lnTo>
                    <a:pt x="124460" y="5999067"/>
                  </a:lnTo>
                  <a:cubicBezTo>
                    <a:pt x="55880" y="5999067"/>
                    <a:pt x="0" y="5943187"/>
                    <a:pt x="0" y="58746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95948" y="0"/>
                  </a:lnTo>
                  <a:cubicBezTo>
                    <a:pt x="4664528" y="0"/>
                    <a:pt x="4720408" y="55880"/>
                    <a:pt x="4720408" y="124460"/>
                  </a:cubicBezTo>
                  <a:lnTo>
                    <a:pt x="4720408" y="5874607"/>
                  </a:lnTo>
                  <a:cubicBezTo>
                    <a:pt x="4720408" y="5943187"/>
                    <a:pt x="4664528" y="5999067"/>
                    <a:pt x="4595948" y="5999067"/>
                  </a:cubicBezTo>
                  <a:close/>
                </a:path>
              </a:pathLst>
            </a:custGeom>
            <a:solidFill>
              <a:srgbClr val="DCD6EF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57447" y="7165062"/>
            <a:ext cx="7663289" cy="2920578"/>
            <a:chOff x="0" y="0"/>
            <a:chExt cx="4720408" cy="179900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720408" cy="1799008"/>
            </a:xfrm>
            <a:custGeom>
              <a:avLst/>
              <a:gdLst/>
              <a:ahLst/>
              <a:cxnLst/>
              <a:rect l="l" t="t" r="r" b="b"/>
              <a:pathLst>
                <a:path w="4720408" h="1799008">
                  <a:moveTo>
                    <a:pt x="4595948" y="1799008"/>
                  </a:moveTo>
                  <a:lnTo>
                    <a:pt x="124460" y="1799008"/>
                  </a:lnTo>
                  <a:cubicBezTo>
                    <a:pt x="55880" y="1799008"/>
                    <a:pt x="0" y="1743128"/>
                    <a:pt x="0" y="167454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595948" y="0"/>
                  </a:lnTo>
                  <a:cubicBezTo>
                    <a:pt x="4664528" y="0"/>
                    <a:pt x="4720408" y="55880"/>
                    <a:pt x="4720408" y="124460"/>
                  </a:cubicBezTo>
                  <a:lnTo>
                    <a:pt x="4720408" y="1674548"/>
                  </a:lnTo>
                  <a:cubicBezTo>
                    <a:pt x="4720408" y="1743128"/>
                    <a:pt x="4664528" y="1799008"/>
                    <a:pt x="4595948" y="1799008"/>
                  </a:cubicBezTo>
                  <a:close/>
                </a:path>
              </a:pathLst>
            </a:custGeom>
            <a:solidFill>
              <a:srgbClr val="B3ABCD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12387" y="6400878"/>
            <a:ext cx="7353405" cy="651303"/>
            <a:chOff x="0" y="0"/>
            <a:chExt cx="7456110" cy="660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456110" cy="660400"/>
            </a:xfrm>
            <a:custGeom>
              <a:avLst/>
              <a:gdLst/>
              <a:ahLst/>
              <a:cxnLst/>
              <a:rect l="l" t="t" r="r" b="b"/>
              <a:pathLst>
                <a:path w="7456110" h="660400">
                  <a:moveTo>
                    <a:pt x="7331650" y="660400"/>
                  </a:moveTo>
                  <a:lnTo>
                    <a:pt x="124460" y="660400"/>
                  </a:lnTo>
                  <a:cubicBezTo>
                    <a:pt x="55880" y="660400"/>
                    <a:pt x="0" y="604520"/>
                    <a:pt x="0" y="53594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331650" y="0"/>
                  </a:lnTo>
                  <a:cubicBezTo>
                    <a:pt x="7400230" y="0"/>
                    <a:pt x="7456110" y="55880"/>
                    <a:pt x="7456110" y="124460"/>
                  </a:cubicBezTo>
                  <a:lnTo>
                    <a:pt x="7456110" y="535940"/>
                  </a:lnTo>
                  <a:cubicBezTo>
                    <a:pt x="7456110" y="604520"/>
                    <a:pt x="7400230" y="660400"/>
                    <a:pt x="7331650" y="66040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741022" y="7377406"/>
            <a:ext cx="7096139" cy="23911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31377" y="273944"/>
            <a:ext cx="5713424" cy="18211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31377" y="4189160"/>
            <a:ext cx="6485421" cy="206722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831377" y="2353506"/>
            <a:ext cx="5425328" cy="17293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727438" y="5087014"/>
            <a:ext cx="763175" cy="897854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9831377" y="139221"/>
            <a:ext cx="711414" cy="71141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525C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  <a:defRPr/>
              </a:pPr>
              <a:r>
                <a:rPr lang="en-US" sz="2801" b="1">
                  <a:solidFill>
                    <a:srgbClr val="FFFFFF"/>
                  </a:solidFill>
                  <a:latin typeface="Anuphan Light" panose="020B0503050203000203" pitchFamily="34" charset="0"/>
                  <a:cs typeface="Anuphan Light" panose="020B0503050203000203" pitchFamily="34" charset="0"/>
                </a:rPr>
                <a:t>1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959177" y="2533505"/>
            <a:ext cx="711414" cy="711414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525C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  <a:defRPr/>
              </a:pPr>
              <a:r>
                <a:rPr lang="en-US" sz="2801" b="1">
                  <a:solidFill>
                    <a:srgbClr val="FFFFFF"/>
                  </a:solidFill>
                  <a:latin typeface="Anuphan Light" panose="020B0503050203000203" pitchFamily="34" charset="0"/>
                  <a:cs typeface="Anuphan Light" panose="020B0503050203000203" pitchFamily="34" charset="0"/>
                </a:rPr>
                <a:t>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873747" y="4203038"/>
            <a:ext cx="711414" cy="711414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B525C"/>
            </a:solidFill>
          </p:spPr>
          <p:txBody>
            <a:bodyPr/>
            <a:lstStyle/>
            <a:p>
              <a:pPr defTabSz="914445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1" tIns="50801" rIns="50801" bIns="50801" rtlCol="0" anchor="ctr"/>
            <a:lstStyle/>
            <a:p>
              <a:pPr algn="ctr" defTabSz="914445">
                <a:lnSpc>
                  <a:spcPts val="3359"/>
                </a:lnSpc>
                <a:defRPr/>
              </a:pPr>
              <a:r>
                <a:rPr lang="en-US" sz="2801" b="1">
                  <a:solidFill>
                    <a:srgbClr val="FFFFFF"/>
                  </a:solidFill>
                  <a:latin typeface="Anuphan Light" panose="020B0503050203000203" pitchFamily="34" charset="0"/>
                  <a:cs typeface="Anuphan Light" panose="020B0503050203000203" pitchFamily="34" charset="0"/>
                </a:rPr>
                <a:t>3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80844" y="4695716"/>
            <a:ext cx="711414" cy="711414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778078" y="1111336"/>
            <a:ext cx="7961900" cy="1221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067"/>
              </a:lnSpc>
              <a:defRPr/>
            </a:pPr>
            <a:r>
              <a:rPr lang="en-US" sz="11500" b="1" err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ขั้นตอนการส่งข้อมูล</a:t>
            </a:r>
            <a:endParaRPr lang="en-US" sz="11500" b="1">
              <a:solidFill>
                <a:prstClr val="black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10119473" y="964226"/>
            <a:ext cx="5425328" cy="10291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914445">
              <a:lnSpc>
                <a:spcPts val="3926"/>
              </a:lnSpc>
              <a:defRPr/>
            </a:pPr>
            <a:r>
              <a:rPr lang="en-US" sz="4000" b="1" spc="123" err="1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ผู้ทำข้อมูลส่งข้อมูลให้กับผู้ประสานงาน</a:t>
            </a:r>
            <a:endParaRPr lang="en-US" sz="4000" b="1" spc="123">
              <a:solidFill>
                <a:srgbClr val="000000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  <a:p>
            <a:pPr algn="just" defTabSz="914445">
              <a:lnSpc>
                <a:spcPts val="3926"/>
              </a:lnSpc>
              <a:defRPr/>
            </a:pPr>
            <a:r>
              <a:rPr lang="en-US" sz="4000" b="1" spc="123" err="1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เพื่อตรวจสอบความถูกต้องของข้อมูล</a:t>
            </a:r>
            <a:endParaRPr lang="en-US" sz="4000" b="1" spc="123">
              <a:solidFill>
                <a:srgbClr val="000000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0131829" y="6545169"/>
            <a:ext cx="2412212" cy="315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914445">
              <a:lnSpc>
                <a:spcPts val="2688"/>
              </a:lnSpc>
              <a:spcBef>
                <a:spcPct val="0"/>
              </a:spcBef>
              <a:defRPr/>
            </a:pPr>
            <a:r>
              <a:rPr lang="en-US" sz="1920" b="1">
                <a:solidFill>
                  <a:srgbClr val="545454"/>
                </a:solidFill>
                <a:latin typeface="Anuphan Light" panose="020B0503050203000203" pitchFamily="34" charset="0"/>
                <a:cs typeface="Anuphan Light" panose="020B0503050203000203" pitchFamily="34" charset="0"/>
              </a:rPr>
              <a:t>type something...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168055" y="2730355"/>
            <a:ext cx="4863110" cy="1029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926"/>
              </a:lnSpc>
              <a:defRPr/>
            </a:pPr>
            <a:r>
              <a:rPr lang="en-US" sz="4000" b="1" spc="123" err="1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ผู้ประสานงาน</a:t>
            </a:r>
            <a:r>
              <a:rPr lang="en-US" sz="4000" b="1" spc="123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</a:p>
          <a:p>
            <a:pPr algn="ctr" defTabSz="914445">
              <a:lnSpc>
                <a:spcPts val="3926"/>
              </a:lnSpc>
              <a:defRPr/>
            </a:pPr>
            <a:r>
              <a:rPr lang="en-US" sz="4000" b="1" spc="123" err="1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ส่งข้อมูลให้กับทีมวิจัย</a:t>
            </a:r>
            <a:endParaRPr lang="en-US" sz="4000" b="1" spc="123">
              <a:solidFill>
                <a:srgbClr val="000000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1085287" y="4270643"/>
            <a:ext cx="2917509" cy="500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3584"/>
              </a:lnSpc>
              <a:defRPr/>
            </a:pPr>
            <a:r>
              <a:rPr lang="en-US" sz="4000" b="1" spc="113" err="1">
                <a:solidFill>
                  <a:srgbClr val="00000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ช่องทางการส่งข้อมูล</a:t>
            </a:r>
            <a:endParaRPr lang="en-US" sz="4000" b="1" spc="113">
              <a:solidFill>
                <a:srgbClr val="000000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1431916" y="4687407"/>
            <a:ext cx="3889896" cy="14420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5487"/>
              </a:lnSpc>
              <a:defRPr/>
            </a:pPr>
            <a:r>
              <a:rPr lang="en-US" sz="5400" b="1" spc="173">
                <a:solidFill>
                  <a:srgbClr val="00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E-Mail</a:t>
            </a:r>
          </a:p>
          <a:p>
            <a:pPr defTabSz="914445">
              <a:lnSpc>
                <a:spcPts val="5487"/>
              </a:lnSpc>
              <a:defRPr/>
            </a:pPr>
            <a:r>
              <a:rPr lang="en-US" sz="5400" b="1" spc="173">
                <a:solidFill>
                  <a:srgbClr val="00000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1" tooltip="mailto:info@tcmc.or.th"/>
              </a:rPr>
              <a:t>info@tcmc.or.th</a:t>
            </a:r>
          </a:p>
        </p:txBody>
      </p:sp>
      <p:sp>
        <p:nvSpPr>
          <p:cNvPr id="31" name="Slide Number Placeholder 3">
            <a:extLst>
              <a:ext uri="{FF2B5EF4-FFF2-40B4-BE49-F238E27FC236}">
                <a16:creationId xmlns:a16="http://schemas.microsoft.com/office/drawing/2014/main" id="{929104B6-834A-4BF3-C0C8-BAD990AA3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20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84BE989-042B-EF99-E288-D6087044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7688" y="1102230"/>
            <a:ext cx="5544845" cy="18710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BBB71B-E80C-17AA-972B-A02C7F9BF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49622"/>
            <a:ext cx="16459200" cy="1002558"/>
          </a:xfrm>
        </p:spPr>
        <p:txBody>
          <a:bodyPr>
            <a:noAutofit/>
          </a:bodyPr>
          <a:lstStyle/>
          <a:p>
            <a:r>
              <a:rPr lang="en-US" sz="16600" b="1">
                <a:latin typeface="DilleniaUPC" panose="02020603050405020304" pitchFamily="18" charset="-34"/>
                <a:cs typeface="DilleniaUPC" panose="02020603050405020304" pitchFamily="18" charset="-34"/>
              </a:rPr>
              <a:t>Line office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E886880-E603-13EB-6EE3-F3FC80C5DCB5}"/>
              </a:ext>
            </a:extLst>
          </p:cNvPr>
          <p:cNvGrpSpPr/>
          <p:nvPr/>
        </p:nvGrpSpPr>
        <p:grpSpPr>
          <a:xfrm>
            <a:off x="675737" y="2734488"/>
            <a:ext cx="7518894" cy="6974397"/>
            <a:chOff x="462214" y="2156070"/>
            <a:chExt cx="5012596" cy="46495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404382-F566-63F5-E7EF-2AD8943DCA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103" y="2859460"/>
              <a:ext cx="3946208" cy="394620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E9EDF8-B8CC-A459-E5B6-7F3BD0EDDB35}"/>
                </a:ext>
              </a:extLst>
            </p:cNvPr>
            <p:cNvSpPr txBox="1"/>
            <p:nvPr/>
          </p:nvSpPr>
          <p:spPr>
            <a:xfrm>
              <a:off x="462214" y="2156070"/>
              <a:ext cx="501259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371669">
                <a:defRPr/>
              </a:pPr>
              <a:r>
                <a:rPr lang="en-US" sz="8000" b="1">
                  <a:solidFill>
                    <a:srgbClr val="00CC00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LINE@:</a:t>
              </a:r>
              <a:r>
                <a:rPr lang="en-US" sz="5400" b="1">
                  <a:solidFill>
                    <a:srgbClr val="00CC00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 </a:t>
              </a:r>
              <a:r>
                <a:rPr lang="en-US" sz="9600" b="1">
                  <a:solidFill>
                    <a:srgbClr val="00CC00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@unitcost</a:t>
              </a:r>
              <a:endParaRPr lang="th-TH" sz="9600" b="1">
                <a:solidFill>
                  <a:srgbClr val="00CC00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018091C-34BB-FA47-B745-E1622D00D3E7}"/>
              </a:ext>
            </a:extLst>
          </p:cNvPr>
          <p:cNvGrpSpPr/>
          <p:nvPr/>
        </p:nvGrpSpPr>
        <p:grpSpPr>
          <a:xfrm>
            <a:off x="9900076" y="2916737"/>
            <a:ext cx="6803466" cy="6645480"/>
            <a:chOff x="6600050" y="1944491"/>
            <a:chExt cx="4535644" cy="44303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90CC082-8E3A-2F2D-9A98-B690F03CF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2975" y="2298434"/>
              <a:ext cx="4161007" cy="407637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80E93F-C037-F640-1B8C-6D1C7C29913B}"/>
                </a:ext>
              </a:extLst>
            </p:cNvPr>
            <p:cNvSpPr txBox="1"/>
            <p:nvPr/>
          </p:nvSpPr>
          <p:spPr>
            <a:xfrm>
              <a:off x="6600050" y="1944491"/>
              <a:ext cx="4535644" cy="9643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69"/>
              <a:r>
                <a:rPr lang="en-US" sz="8800" b="1">
                  <a:solidFill>
                    <a:srgbClr val="3333FF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rPr>
                <a:t>Line@: @thaicasemix</a:t>
              </a:r>
              <a:endParaRPr lang="en-US" sz="880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5A96B92-D128-4BE1-EBA3-021A8AEAB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39" y="1241823"/>
            <a:ext cx="6039302" cy="1654836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5462FC-0C7B-9280-2DAD-B48258A9CA64}"/>
              </a:ext>
            </a:extLst>
          </p:cNvPr>
          <p:cNvCxnSpPr/>
          <p:nvPr/>
        </p:nvCxnSpPr>
        <p:spPr>
          <a:xfrm>
            <a:off x="8651631" y="1241825"/>
            <a:ext cx="0" cy="83203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E99224F-535C-3DDC-0254-D1A4DE748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21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6172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06282F-D353-4E68-B426-57C9B4FA685E}"/>
              </a:ext>
            </a:extLst>
          </p:cNvPr>
          <p:cNvSpPr txBox="1"/>
          <p:nvPr/>
        </p:nvSpPr>
        <p:spPr>
          <a:xfrm>
            <a:off x="7086600" y="114300"/>
            <a:ext cx="5448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9"/>
            <a:r>
              <a:rPr lang="en-US" sz="8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TCMC Team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2756956-C1F5-DE95-E2D1-9ADD962BEB69}"/>
              </a:ext>
            </a:extLst>
          </p:cNvPr>
          <p:cNvGraphicFramePr>
            <a:graphicFrameLocks noGrp="1"/>
          </p:cNvGraphicFramePr>
          <p:nvPr/>
        </p:nvGraphicFramePr>
        <p:xfrm>
          <a:off x="914400" y="1432922"/>
          <a:ext cx="15814224" cy="679182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52728">
                  <a:extLst>
                    <a:ext uri="{9D8B030D-6E8A-4147-A177-3AD203B41FA5}">
                      <a16:colId xmlns:a16="http://schemas.microsoft.com/office/drawing/2014/main" val="3944116703"/>
                    </a:ext>
                  </a:extLst>
                </a:gridCol>
                <a:gridCol w="4509786">
                  <a:extLst>
                    <a:ext uri="{9D8B030D-6E8A-4147-A177-3AD203B41FA5}">
                      <a16:colId xmlns:a16="http://schemas.microsoft.com/office/drawing/2014/main" val="2942632998"/>
                    </a:ext>
                  </a:extLst>
                </a:gridCol>
                <a:gridCol w="1680882">
                  <a:extLst>
                    <a:ext uri="{9D8B030D-6E8A-4147-A177-3AD203B41FA5}">
                      <a16:colId xmlns:a16="http://schemas.microsoft.com/office/drawing/2014/main" val="371460689"/>
                    </a:ext>
                  </a:extLst>
                </a:gridCol>
                <a:gridCol w="5569116">
                  <a:extLst>
                    <a:ext uri="{9D8B030D-6E8A-4147-A177-3AD203B41FA5}">
                      <a16:colId xmlns:a16="http://schemas.microsoft.com/office/drawing/2014/main" val="2793208540"/>
                    </a:ext>
                  </a:extLst>
                </a:gridCol>
                <a:gridCol w="2801712">
                  <a:extLst>
                    <a:ext uri="{9D8B030D-6E8A-4147-A177-3AD203B41FA5}">
                      <a16:colId xmlns:a16="http://schemas.microsoft.com/office/drawing/2014/main" val="1123726030"/>
                    </a:ext>
                  </a:extLst>
                </a:gridCol>
              </a:tblGrid>
              <a:tr h="682934"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ชื่อ - นามสกุล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ชื่อเล่น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อีเมล์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เบอร์โทรศัพท์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049022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100" b="1" u="none" strike="noStrike">
                          <a:solidFill>
                            <a:srgbClr val="0000FF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</a:t>
                      </a:r>
                      <a:endParaRPr lang="en-US" sz="4100" b="1" i="0" u="none" strike="noStrike">
                        <a:solidFill>
                          <a:srgbClr val="0000FF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solidFill>
                            <a:srgbClr val="0000FF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ดร.อรทัย เขียวเจริญ</a:t>
                      </a:r>
                      <a:endParaRPr lang="th-TH" sz="4100" b="1" i="0" u="none" strike="noStrike">
                        <a:solidFill>
                          <a:srgbClr val="0000FF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solidFill>
                            <a:srgbClr val="0000FF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นก</a:t>
                      </a:r>
                      <a:endParaRPr lang="th-TH" sz="4100" b="1" i="0" u="none" strike="noStrike">
                        <a:solidFill>
                          <a:srgbClr val="0000FF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orathaik2000@gmail.com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b"/>
                      <a:r>
                        <a:rPr lang="en-US" sz="48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02-298-0768-69</a:t>
                      </a:r>
                    </a:p>
                    <a:p>
                      <a:pPr algn="ctr" fontAlgn="b"/>
                      <a:r>
                        <a:rPr lang="en-US" sz="48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099-4877139</a:t>
                      </a:r>
                    </a:p>
                    <a:p>
                      <a:pPr algn="ctr" fontAlgn="b"/>
                      <a:r>
                        <a:rPr lang="en-US" sz="48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093-6151496</a:t>
                      </a:r>
                    </a:p>
                  </a:txBody>
                  <a:tcPr marL="137160" marR="137160" marT="14288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558149138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</a:t>
                      </a:r>
                      <a:endParaRPr lang="en-US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ธันวา ขัติยศ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 err="1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ดรีม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tanwakhattiyod@gmail.com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039971277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</a:t>
                      </a:r>
                      <a:endParaRPr lang="en-US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พงษ์ลัดดา หล่ำพู่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เตย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toeipongladda@gmail.com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541446032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</a:t>
                      </a:r>
                      <a:endParaRPr lang="en-US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ภก.ชัชชน ประเสริฐวรกุล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 err="1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เท็ดดี้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chatchon.pras@gmail.com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3438175723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</a:t>
                      </a:r>
                      <a:endParaRPr lang="en-US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ทยาภา ศรีศิริอนันต์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อ้อ</a:t>
                      </a:r>
                      <a:endParaRPr lang="th-TH" sz="41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thayapa.s.aor@gmail.com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3330027776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4400" b="1" kern="100">
                          <a:effectLst/>
                          <a:latin typeface="DilleniaUPC" panose="02020603050405020304" pitchFamily="18" charset="-34"/>
                          <a:ea typeface="Calibri" panose="020F0502020204030204" pitchFamily="34" charset="0"/>
                          <a:cs typeface="DilleniaUPC" panose="02020603050405020304" pitchFamily="18" charset="-34"/>
                        </a:rPr>
                        <a:t>อสมา วงษ์ดี</a:t>
                      </a:r>
                      <a:endParaRPr lang="en-US" sz="4400" b="1" kern="100">
                        <a:effectLst/>
                        <a:latin typeface="DilleniaUPC" panose="02020603050405020304" pitchFamily="18" charset="-34"/>
                        <a:ea typeface="Calibri" panose="020F050202020403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ตาล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kern="1200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+mn-ea"/>
                          <a:cs typeface="DilleniaUPC" panose="02020603050405020304" pitchFamily="18" charset="-34"/>
                        </a:rPr>
                        <a:t>asama.wongd@gmail.com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1727675728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7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4400" b="1" kern="100">
                          <a:effectLst/>
                          <a:latin typeface="DilleniaUPC" panose="02020603050405020304" pitchFamily="18" charset="-34"/>
                          <a:ea typeface="Calibri" panose="020F0502020204030204" pitchFamily="34" charset="0"/>
                          <a:cs typeface="DilleniaUPC" panose="02020603050405020304" pitchFamily="18" charset="-34"/>
                        </a:rPr>
                        <a:t>สุภาพร ชูดำ</a:t>
                      </a:r>
                      <a:endParaRPr lang="en-US" sz="4400" b="1" kern="100">
                        <a:effectLst/>
                        <a:latin typeface="DilleniaUPC" panose="02020603050405020304" pitchFamily="18" charset="-34"/>
                        <a:ea typeface="Calibri" panose="020F050202020403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กุ๊งกิ๊ง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kern="1200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+mn-ea"/>
                          <a:cs typeface="DilleniaUPC" panose="02020603050405020304" pitchFamily="18" charset="-34"/>
                        </a:rPr>
                        <a:t>ggsupaporn28@gmail.com</a:t>
                      </a:r>
                      <a:endParaRPr lang="en-US" sz="4800" b="1" i="0" u="none" strike="noStrike">
                        <a:solidFill>
                          <a:schemeClr val="tx1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80612672"/>
                  </a:ext>
                </a:extLst>
              </a:tr>
              <a:tr h="7636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8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th-TH" sz="4400" b="1" kern="100">
                          <a:effectLst/>
                          <a:latin typeface="DilleniaUPC" panose="02020603050405020304" pitchFamily="18" charset="-34"/>
                          <a:ea typeface="Calibri" panose="020F0502020204030204" pitchFamily="34" charset="0"/>
                          <a:cs typeface="DilleniaUPC" panose="02020603050405020304" pitchFamily="18" charset="-34"/>
                        </a:rPr>
                        <a:t>นงคราญ ตาต๊ะคำ</a:t>
                      </a:r>
                      <a:endParaRPr lang="en-US" sz="4400" b="1" kern="100">
                        <a:effectLst/>
                        <a:latin typeface="DilleniaUPC" panose="02020603050405020304" pitchFamily="18" charset="-34"/>
                        <a:ea typeface="Calibri" panose="020F050202020403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4100" b="1" i="0" u="none" strike="noStrike">
                          <a:solidFill>
                            <a:srgbClr val="000000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น้ำเต้า</a:t>
                      </a:r>
                    </a:p>
                  </a:txBody>
                  <a:tcPr marL="137160" marR="137160" marT="14288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4800" b="1" i="0" u="none" strike="noStrike">
                          <a:solidFill>
                            <a:schemeClr val="tx1"/>
                          </a:solidFill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nongkran2numtao@gmail.com</a:t>
                      </a:r>
                    </a:p>
                  </a:txBody>
                  <a:tcPr marL="137160" marR="137160" marT="14288" marB="0" anchor="ctr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T="9525" marB="0" anchor="ctr"/>
                </a:tc>
                <a:extLst>
                  <a:ext uri="{0D108BD9-81ED-4DB2-BD59-A6C34878D82A}">
                    <a16:rowId xmlns:a16="http://schemas.microsoft.com/office/drawing/2014/main" val="1967821917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1CB5685B-59D0-FD54-EDD8-8B14FB301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22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50456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44000">
              <a:schemeClr val="accent1">
                <a:lumMod val="5000"/>
                <a:lumOff val="9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19DF0-457A-DBEA-0754-8F69CF0DD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39CFF41E-1A63-83E8-5B41-758A34C84798}"/>
              </a:ext>
            </a:extLst>
          </p:cNvPr>
          <p:cNvSpPr/>
          <p:nvPr/>
        </p:nvSpPr>
        <p:spPr>
          <a:xfrm flipV="1">
            <a:off x="84335" y="3456057"/>
            <a:ext cx="10551613" cy="6745971"/>
          </a:xfrm>
          <a:prstGeom prst="round2Same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1CF01AB-9010-F550-673B-33D5F8B62E01}"/>
              </a:ext>
            </a:extLst>
          </p:cNvPr>
          <p:cNvGrpSpPr/>
          <p:nvPr/>
        </p:nvGrpSpPr>
        <p:grpSpPr>
          <a:xfrm>
            <a:off x="122969" y="320024"/>
            <a:ext cx="12544296" cy="1228991"/>
            <a:chOff x="-76200" y="247473"/>
            <a:chExt cx="7010400" cy="819327"/>
          </a:xfrm>
          <a:gradFill>
            <a:gsLst>
              <a:gs pos="0">
                <a:srgbClr val="FFFFCC"/>
              </a:gs>
              <a:gs pos="74000">
                <a:srgbClr val="FFFF5D"/>
              </a:gs>
              <a:gs pos="83000">
                <a:srgbClr val="FFFF5D"/>
              </a:gs>
              <a:gs pos="100000">
                <a:srgbClr val="FFFF00"/>
              </a:gs>
            </a:gsLst>
            <a:lin ang="5400000" scaled="1"/>
          </a:gra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64277A-A4C4-5F3F-6C6D-43A8E6FDB7D0}"/>
                </a:ext>
              </a:extLst>
            </p:cNvPr>
            <p:cNvSpPr/>
            <p:nvPr/>
          </p:nvSpPr>
          <p:spPr>
            <a:xfrm>
              <a:off x="-76200" y="247473"/>
              <a:ext cx="6553200" cy="819327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th-TH" sz="9000" b="1">
                  <a:solidFill>
                    <a:srgbClr val="0000FF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สำนักพัฒนากลุ่มโรคร่วมไทย (สรท.)</a:t>
              </a:r>
              <a:endParaRPr lang="en-US" sz="900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061E5498-D46C-F469-5392-3CF9258DF0DD}"/>
                </a:ext>
              </a:extLst>
            </p:cNvPr>
            <p:cNvSpPr/>
            <p:nvPr/>
          </p:nvSpPr>
          <p:spPr>
            <a:xfrm flipV="1">
              <a:off x="6019800" y="247473"/>
              <a:ext cx="914400" cy="819327"/>
            </a:xfrm>
            <a:prstGeom prst="triangle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endParaRPr lang="en-US" sz="420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1026" name="Picture 2" descr="C:\Users\chonlada.d\Desktop\1111.png">
            <a:extLst>
              <a:ext uri="{FF2B5EF4-FFF2-40B4-BE49-F238E27FC236}">
                <a16:creationId xmlns:a16="http://schemas.microsoft.com/office/drawing/2014/main" id="{28E364AC-98CA-0B58-85FE-60D4F12D6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3510" y="54723"/>
            <a:ext cx="2125922" cy="216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D6E1E0-9C41-C522-960A-D3AE5D4EBD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665" y="4343903"/>
            <a:ext cx="1029134" cy="999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41F31E-A472-C515-BFF7-3E99A72CA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435" y="2358051"/>
            <a:ext cx="7333367" cy="22972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DB6687-A66F-4AF1-A509-DC780EAD9B76}"/>
              </a:ext>
            </a:extLst>
          </p:cNvPr>
          <p:cNvSpPr txBox="1"/>
          <p:nvPr/>
        </p:nvSpPr>
        <p:spPr>
          <a:xfrm>
            <a:off x="1511661" y="3671005"/>
            <a:ext cx="661022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Website:</a:t>
            </a:r>
            <a:r>
              <a:rPr lang="en-US" sz="5400" b="1">
                <a:solidFill>
                  <a:srgbClr val="0611F0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en-US" sz="5400" b="1">
                <a:solidFill>
                  <a:srgbClr val="3333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http://www.tcmc.or.th</a:t>
            </a:r>
            <a:endParaRPr lang="en-US" sz="540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242948-D2CA-1EFB-2748-2FFFC815F4CB}"/>
              </a:ext>
            </a:extLst>
          </p:cNvPr>
          <p:cNvSpPr txBox="1"/>
          <p:nvPr/>
        </p:nvSpPr>
        <p:spPr>
          <a:xfrm>
            <a:off x="1511662" y="4488402"/>
            <a:ext cx="5831960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Line ID: </a:t>
            </a:r>
            <a:r>
              <a:rPr lang="en-US" sz="5400" b="1">
                <a:solidFill>
                  <a:srgbClr val="3333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@thaicasemix</a:t>
            </a:r>
            <a:endParaRPr lang="en-US" sz="540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D4BDDB8-2B0E-1189-1897-822BC4407384}"/>
              </a:ext>
            </a:extLst>
          </p:cNvPr>
          <p:cNvSpPr txBox="1"/>
          <p:nvPr/>
        </p:nvSpPr>
        <p:spPr>
          <a:xfrm>
            <a:off x="1511662" y="5323500"/>
            <a:ext cx="779247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Facebook: 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“</a:t>
            </a:r>
            <a:r>
              <a:rPr lang="en-US" sz="4800" b="1" err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Thaicasmix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” </a:t>
            </a:r>
            <a:r>
              <a:rPr lang="th-TH" sz="4800" b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หรือ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“Casemix”</a:t>
            </a:r>
            <a:endParaRPr lang="en-US" sz="4800" b="1">
              <a:solidFill>
                <a:srgbClr val="0000FF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F2F3E2A-023A-CA9B-C09D-05F1630C4889}"/>
              </a:ext>
            </a:extLst>
          </p:cNvPr>
          <p:cNvSpPr txBox="1"/>
          <p:nvPr/>
        </p:nvSpPr>
        <p:spPr>
          <a:xfrm>
            <a:off x="1511660" y="6167081"/>
            <a:ext cx="480100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E-mail: </a:t>
            </a:r>
            <a:r>
              <a:rPr lang="en-US" sz="5400" b="1">
                <a:solidFill>
                  <a:srgbClr val="3333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info@tcmc.or.th</a:t>
            </a:r>
            <a:endParaRPr lang="en-US" sz="540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EEEC8F7-CA58-B7B7-4829-6CA19C3CD8CE}"/>
              </a:ext>
            </a:extLst>
          </p:cNvPr>
          <p:cNvSpPr txBox="1"/>
          <p:nvPr/>
        </p:nvSpPr>
        <p:spPr>
          <a:xfrm>
            <a:off x="1511660" y="7011665"/>
            <a:ext cx="816767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371566">
              <a:spcAft>
                <a:spcPts val="900"/>
              </a:spcAft>
              <a:defRPr/>
            </a:pP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979/105</a:t>
            </a:r>
            <a:r>
              <a:rPr lang="th-TH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ชั้น 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31</a:t>
            </a:r>
            <a:r>
              <a:rPr lang="th-TH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อาคาร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SM Tower</a:t>
            </a:r>
            <a:r>
              <a:rPr lang="th-TH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ถ.พหลโยธิน</a:t>
            </a:r>
            <a:r>
              <a:rPr lang="en-US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th-TH" sz="48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แขวงสามเสนใน เขตพญาไท กทม.</a:t>
            </a:r>
            <a:endParaRPr lang="en-US" sz="4800" b="1">
              <a:solidFill>
                <a:srgbClr val="0000FF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1C2EC95-51C7-888D-8F35-03AA11313065}"/>
              </a:ext>
            </a:extLst>
          </p:cNvPr>
          <p:cNvSpPr txBox="1"/>
          <p:nvPr/>
        </p:nvSpPr>
        <p:spPr>
          <a:xfrm>
            <a:off x="1511660" y="8410247"/>
            <a:ext cx="823711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โทรศัพท์</a:t>
            </a:r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:</a:t>
            </a:r>
            <a:r>
              <a:rPr lang="th-TH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en-US" sz="54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02-298-0769</a:t>
            </a:r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th-TH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โทรสาร</a:t>
            </a:r>
            <a:r>
              <a:rPr lang="en-US" sz="5400" b="1">
                <a:solidFill>
                  <a:prstClr val="black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:</a:t>
            </a:r>
            <a:r>
              <a:rPr lang="th-TH" sz="5400" b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en-US" sz="5400" b="1">
                <a:solidFill>
                  <a:srgbClr val="0000FF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02-298-0409</a:t>
            </a:r>
            <a:endParaRPr lang="en-US" sz="5400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0" name="Graphic 29" descr="Building with solid fill">
            <a:extLst>
              <a:ext uri="{FF2B5EF4-FFF2-40B4-BE49-F238E27FC236}">
                <a16:creationId xmlns:a16="http://schemas.microsoft.com/office/drawing/2014/main" id="{0152137F-C6B6-25C8-56B5-1FE6A2393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3611" y="7150046"/>
            <a:ext cx="926327" cy="926327"/>
          </a:xfrm>
          <a:prstGeom prst="rect">
            <a:avLst/>
          </a:prstGeom>
        </p:spPr>
      </p:pic>
      <p:pic>
        <p:nvPicPr>
          <p:cNvPr id="32" name="Graphic 31" descr="Email with solid fill">
            <a:extLst>
              <a:ext uri="{FF2B5EF4-FFF2-40B4-BE49-F238E27FC236}">
                <a16:creationId xmlns:a16="http://schemas.microsoft.com/office/drawing/2014/main" id="{B289D50A-0A9B-1E74-47AA-85F3E023E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6838" y="6167081"/>
            <a:ext cx="685800" cy="685800"/>
          </a:xfrm>
          <a:prstGeom prst="rect">
            <a:avLst/>
          </a:prstGeom>
        </p:spPr>
      </p:pic>
      <p:pic>
        <p:nvPicPr>
          <p:cNvPr id="34" name="Graphic 33" descr="Internet with solid fill">
            <a:extLst>
              <a:ext uri="{FF2B5EF4-FFF2-40B4-BE49-F238E27FC236}">
                <a16:creationId xmlns:a16="http://schemas.microsoft.com/office/drawing/2014/main" id="{E782E54A-91B3-970E-336B-57DD2143703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3874" y="3671005"/>
            <a:ext cx="692498" cy="692498"/>
          </a:xfrm>
          <a:prstGeom prst="rect">
            <a:avLst/>
          </a:prstGeom>
        </p:spPr>
      </p:pic>
      <p:pic>
        <p:nvPicPr>
          <p:cNvPr id="42" name="Graphic 41" descr="Speaker phone with solid fill">
            <a:extLst>
              <a:ext uri="{FF2B5EF4-FFF2-40B4-BE49-F238E27FC236}">
                <a16:creationId xmlns:a16="http://schemas.microsoft.com/office/drawing/2014/main" id="{E5B68F0E-E106-C0F6-64E0-7351D1F488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9556" y="8416944"/>
            <a:ext cx="685800" cy="685800"/>
          </a:xfrm>
          <a:prstGeom prst="rect">
            <a:avLst/>
          </a:prstGeom>
        </p:spPr>
      </p:pic>
      <p:pic>
        <p:nvPicPr>
          <p:cNvPr id="43" name="Picture 2" descr="Line - Free social media icons">
            <a:extLst>
              <a:ext uri="{FF2B5EF4-FFF2-40B4-BE49-F238E27FC236}">
                <a16:creationId xmlns:a16="http://schemas.microsoft.com/office/drawing/2014/main" id="{9362CD68-4928-D125-1451-7190E52B5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0" y="4410898"/>
            <a:ext cx="805208" cy="80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303ED007-A5E6-76EE-09F3-D2A23274EBC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5594" y="5328379"/>
            <a:ext cx="647045" cy="647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F751E1-2AB6-3520-D367-E0441E085874}"/>
              </a:ext>
            </a:extLst>
          </p:cNvPr>
          <p:cNvSpPr/>
          <p:nvPr/>
        </p:nvSpPr>
        <p:spPr>
          <a:xfrm>
            <a:off x="7341798" y="2647189"/>
            <a:ext cx="3274386" cy="3408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C60F2D-3960-1A20-A340-0D5F20203C5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335" y="1792645"/>
            <a:ext cx="10551614" cy="16634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BE272-7E62-7B76-E88F-1B4B2572A67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91932" y="5216106"/>
            <a:ext cx="7176372" cy="429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4725" y="779198"/>
            <a:ext cx="17198550" cy="2814071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 defTabSz="1438571">
              <a:spcBef>
                <a:spcPts val="0"/>
              </a:spcBef>
              <a:defRPr/>
            </a:pPr>
            <a:r>
              <a:rPr lang="th-TH" sz="880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กำหนดหมวด</a:t>
            </a:r>
            <a:r>
              <a:rPr lang="th-TH" sz="8800" u="sng">
                <a:solidFill>
                  <a:srgbClr val="FFFF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ค่ารักษาย่อย (</a:t>
            </a:r>
            <a:r>
              <a:rPr lang="en-US" sz="8800" u="sng" err="1">
                <a:solidFill>
                  <a:srgbClr val="FFFF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BSub</a:t>
            </a:r>
            <a:r>
              <a:rPr lang="th-TH" sz="8800" u="sng">
                <a:solidFill>
                  <a:srgbClr val="FFFF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 </a:t>
            </a:r>
            <a:br>
              <a:rPr lang="th-TH" sz="880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</a:br>
            <a:r>
              <a:rPr lang="th-TH" sz="880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ในแฟ้ม</a:t>
            </a:r>
            <a:r>
              <a:rPr lang="th-TH" sz="8800" u="sng">
                <a:solidFill>
                  <a:srgbClr val="FFFF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รายการค่ารักษา (</a:t>
            </a:r>
            <a:r>
              <a:rPr lang="en-US" sz="8800" u="sng">
                <a:solidFill>
                  <a:srgbClr val="FFFF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BG4Charge) </a:t>
            </a:r>
            <a:endParaRPr lang="th-TH" sz="8800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381000" y="3614644"/>
            <a:ext cx="17514675" cy="1760879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155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310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464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618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285774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2928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083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238" indent="0" algn="ctr" defTabSz="91431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371534">
              <a:defRPr/>
            </a:pP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แฟ้ม</a:t>
            </a:r>
            <a:r>
              <a:rPr lang="en-US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BG4Charge</a:t>
            </a: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ใช้อ้างอิงรายการ การรักษา </a:t>
            </a:r>
            <a:r>
              <a:rPr lang="en-US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(Service items) </a:t>
            </a: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ทุกรายการของโรงพยาบาล</a:t>
            </a:r>
            <a:r>
              <a:rPr lang="en-US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และแต่ละ </a:t>
            </a:r>
            <a:r>
              <a:rPr lang="en-US" sz="6000" b="1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Service items </a:t>
            </a: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อยู่</a:t>
            </a:r>
            <a:r>
              <a:rPr lang="en-US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6000" b="1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หมวดค่ารักษาย่อย </a:t>
            </a:r>
            <a:r>
              <a:rPr lang="en-US" sz="6000" b="1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(</a:t>
            </a:r>
            <a:r>
              <a:rPr lang="en-US" sz="6000" b="1" err="1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BSub</a:t>
            </a:r>
            <a:r>
              <a:rPr lang="en-US" sz="6000" b="1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 </a:t>
            </a:r>
            <a:r>
              <a:rPr lang="th-TH" sz="6000" b="1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ใด เช่น</a:t>
            </a:r>
            <a:endParaRPr lang="th-TH" sz="6000" b="1">
              <a:solidFill>
                <a:prstClr val="black">
                  <a:tint val="75000"/>
                </a:prst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" name="Picture 10" descr="Number one free icon">
            <a:extLst>
              <a:ext uri="{FF2B5EF4-FFF2-40B4-BE49-F238E27FC236}">
                <a16:creationId xmlns:a16="http://schemas.microsoft.com/office/drawing/2014/main" id="{B90D2793-DC76-D96B-7334-5D7EDB743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96" y="977610"/>
            <a:ext cx="2354490" cy="23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9E5F3A1-6228-0AAD-5AC5-DCD95ABD53BF}"/>
              </a:ext>
            </a:extLst>
          </p:cNvPr>
          <p:cNvGrpSpPr/>
          <p:nvPr/>
        </p:nvGrpSpPr>
        <p:grpSpPr>
          <a:xfrm>
            <a:off x="793107" y="5737712"/>
            <a:ext cx="16701786" cy="3340509"/>
            <a:chOff x="403063" y="3790307"/>
            <a:chExt cx="11134524" cy="222700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E25329-11C5-52C3-1364-ED9495989BE3}"/>
                </a:ext>
              </a:extLst>
            </p:cNvPr>
            <p:cNvGrpSpPr/>
            <p:nvPr/>
          </p:nvGrpSpPr>
          <p:grpSpPr>
            <a:xfrm>
              <a:off x="403063" y="3790307"/>
              <a:ext cx="11134524" cy="2227006"/>
              <a:chOff x="403063" y="3825141"/>
              <a:chExt cx="11134524" cy="222700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7130569" y="3835020"/>
                <a:ext cx="2160000" cy="216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69">
                  <a:defRPr/>
                </a:pPr>
                <a:endParaRPr lang="th-TH" sz="2100">
                  <a:solidFill>
                    <a:prstClr val="white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58683" y="5251928"/>
                <a:ext cx="2021570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10 </a:t>
                </a:r>
                <a:b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</a:b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Equipment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9377587" y="3835019"/>
                <a:ext cx="2160000" cy="216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69">
                  <a:defRPr/>
                </a:pPr>
                <a:endParaRPr lang="th-TH" sz="2100">
                  <a:solidFill>
                    <a:prstClr val="white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9383393" y="5251928"/>
                <a:ext cx="1930447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11 </a:t>
                </a:r>
                <a:b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</a:b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OR &amp; Non OR</a:t>
                </a:r>
              </a:p>
            </p:txBody>
          </p:sp>
          <p:pic>
            <p:nvPicPr>
              <p:cNvPr id="32" name="Picture 2" descr="implant_caption">
                <a:extLst>
                  <a:ext uri="{FF2B5EF4-FFF2-40B4-BE49-F238E27FC236}">
                    <a16:creationId xmlns:a16="http://schemas.microsoft.com/office/drawing/2014/main" id="{481EB334-DAFC-4D8E-B0F1-5A84727A83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9540169" y="3936709"/>
                <a:ext cx="1850642" cy="1295054"/>
              </a:xfrm>
              <a:prstGeom prst="rect">
                <a:avLst/>
              </a:prstGeom>
              <a:noFill/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4882533" y="3839862"/>
                <a:ext cx="2160000" cy="216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69">
                  <a:defRPr/>
                </a:pPr>
                <a:endParaRPr lang="th-TH" sz="2400">
                  <a:solidFill>
                    <a:prstClr val="white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4920318" y="5251928"/>
                <a:ext cx="2061026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09 </a:t>
                </a:r>
                <a:b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</a:b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Special Investigation</a:t>
                </a:r>
              </a:p>
            </p:txBody>
          </p:sp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C9E1305-B115-4AAE-A4B7-D86D90D4E8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14689" y="3920830"/>
                <a:ext cx="1747666" cy="1157081"/>
              </a:xfrm>
              <a:prstGeom prst="rect">
                <a:avLst/>
              </a:prstGeom>
            </p:spPr>
          </p:pic>
          <p:sp>
            <p:nvSpPr>
              <p:cNvPr id="24" name="Rectangle 23"/>
              <p:cNvSpPr/>
              <p:nvPr/>
            </p:nvSpPr>
            <p:spPr>
              <a:xfrm>
                <a:off x="2638722" y="3828659"/>
                <a:ext cx="2160000" cy="216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69">
                  <a:defRPr/>
                </a:pPr>
                <a:endParaRPr lang="th-TH" sz="2100">
                  <a:solidFill>
                    <a:prstClr val="white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683411" y="5251928"/>
                <a:ext cx="2015319" cy="8002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06 Blood &amp;</a:t>
                </a:r>
              </a:p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07 Lab</a:t>
                </a:r>
                <a:endParaRPr lang="th-TH" sz="3600" b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endParaRPr>
              </a:p>
            </p:txBody>
          </p: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D8B6A86F-6FF0-4B97-9C78-81AC79CB0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30719" y="3911944"/>
                <a:ext cx="1668735" cy="1319819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405125" y="3825141"/>
                <a:ext cx="2160000" cy="2160000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669">
                  <a:defRPr/>
                </a:pPr>
                <a:endParaRPr lang="th-TH" sz="2100">
                  <a:solidFill>
                    <a:prstClr val="white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03063" y="4882596"/>
                <a:ext cx="2157477" cy="11695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371669">
                  <a:defRPr/>
                </a:pP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หมวด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02 </a:t>
                </a:r>
                <a:r>
                  <a:rPr lang="th-TH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และ </a:t>
                </a: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05 </a:t>
                </a:r>
                <a:b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</a:b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Instrument &amp;</a:t>
                </a:r>
                <a:b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</a:br>
                <a:r>
                  <a:rPr lang="en-US" sz="3600" b="1">
                    <a:solidFill>
                      <a:prstClr val="black"/>
                    </a:solidFill>
                    <a:latin typeface="DilleniaUPC" panose="02020603050405020304" pitchFamily="18" charset="-34"/>
                    <a:ea typeface="Tahoma" panose="020B0604030504040204" pitchFamily="34" charset="0"/>
                    <a:cs typeface="DilleniaUPC" panose="02020603050405020304" pitchFamily="18" charset="-34"/>
                  </a:rPr>
                  <a:t>Medical Supply</a:t>
                </a:r>
                <a:endParaRPr lang="th-TH" sz="3600" b="1">
                  <a:solidFill>
                    <a:prstClr val="black"/>
                  </a:solidFill>
                  <a:latin typeface="DilleniaUPC" panose="02020603050405020304" pitchFamily="18" charset="-34"/>
                  <a:ea typeface="Tahoma" panose="020B0604030504040204" pitchFamily="34" charset="0"/>
                  <a:cs typeface="DilleniaUPC" panose="02020603050405020304" pitchFamily="18" charset="-34"/>
                </a:endParaRPr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9ED756D-D1C0-4C51-A353-C1CB1EEAD3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62507" y="3895200"/>
                <a:ext cx="804624" cy="1080000"/>
              </a:xfrm>
              <a:prstGeom prst="rect">
                <a:avLst/>
              </a:prstGeom>
            </p:spPr>
          </p:pic>
          <p:pic>
            <p:nvPicPr>
              <p:cNvPr id="39" name="Picture 12" descr="insulin1">
                <a:extLst>
                  <a:ext uri="{FF2B5EF4-FFF2-40B4-BE49-F238E27FC236}">
                    <a16:creationId xmlns:a16="http://schemas.microsoft.com/office/drawing/2014/main" id="{600B621F-26D1-4581-9FB3-4F7752D1D3E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41417" y="3879731"/>
                <a:ext cx="852141" cy="1080440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B587D61-C29E-F9DC-B6B6-067DA31F8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59105" y="3920542"/>
              <a:ext cx="1688738" cy="1298561"/>
            </a:xfrm>
            <a:prstGeom prst="rect">
              <a:avLst/>
            </a:prstGeom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80593-6B4A-E555-FD0E-985670E64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3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21721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02500-B828-4F30-9307-BC7E1853D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880" y="160101"/>
            <a:ext cx="16459200" cy="1173399"/>
          </a:xfrm>
        </p:spPr>
        <p:txBody>
          <a:bodyPr>
            <a:noAutofit/>
          </a:bodyPr>
          <a:lstStyle/>
          <a:p>
            <a:pPr algn="ctr"/>
            <a:r>
              <a:rPr lang="th-TH" sz="8000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หน่วยงานที่ควรมีส่วนร่วมในการกำหนดหมวดค่ารักษาย่อย</a:t>
            </a:r>
            <a:endParaRPr lang="en-US" sz="8000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539790EC-ED9B-4076-BBBA-6C2ECDCA6A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3940751"/>
              </p:ext>
            </p:extLst>
          </p:nvPr>
        </p:nvGraphicFramePr>
        <p:xfrm>
          <a:off x="164917" y="1257300"/>
          <a:ext cx="17958165" cy="779251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359083">
                  <a:extLst>
                    <a:ext uri="{9D8B030D-6E8A-4147-A177-3AD203B41FA5}">
                      <a16:colId xmlns:a16="http://schemas.microsoft.com/office/drawing/2014/main" val="2569965911"/>
                    </a:ext>
                  </a:extLst>
                </a:gridCol>
                <a:gridCol w="6781800">
                  <a:extLst>
                    <a:ext uri="{9D8B030D-6E8A-4147-A177-3AD203B41FA5}">
                      <a16:colId xmlns:a16="http://schemas.microsoft.com/office/drawing/2014/main" val="3286789055"/>
                    </a:ext>
                  </a:extLst>
                </a:gridCol>
                <a:gridCol w="9817282">
                  <a:extLst>
                    <a:ext uri="{9D8B030D-6E8A-4147-A177-3AD203B41FA5}">
                      <a16:colId xmlns:a16="http://schemas.microsoft.com/office/drawing/2014/main" val="4083863300"/>
                    </a:ext>
                  </a:extLst>
                </a:gridCol>
              </a:tblGrid>
              <a:tr h="1278649">
                <a:tc>
                  <a:txBody>
                    <a:bodyPr/>
                    <a:lstStyle/>
                    <a:p>
                      <a:pPr algn="ctr"/>
                      <a:r>
                        <a:rPr lang="th-TH" sz="48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ลำดับ</a:t>
                      </a:r>
                      <a:endParaRPr lang="en-US" sz="48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หมวดค่ารักษาใหญ่</a:t>
                      </a:r>
                      <a:endParaRPr lang="en-US" sz="48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48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หน่วยงานที่ควรมีส่วนร่วม</a:t>
                      </a:r>
                      <a:endParaRPr lang="en-US" sz="48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5747078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1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1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4400" b="1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วัสดุการแพทย์/อวัยวะเทียม 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(02)</a:t>
                      </a:r>
                      <a:endParaRPr lang="en-US" sz="44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พัสดุ,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ห้องผ่าตัด, </a:t>
                      </a:r>
                      <a:r>
                        <a:rPr lang="en-US" sz="4400" b="1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CathLab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HD,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ตา,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ทันตกรรม, กายอุปกรณ์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เภสัช</a:t>
                      </a:r>
                      <a:endParaRPr lang="en-US" sz="44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7654597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2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เวชภัณฑ์ที่มิใช่ยา</a:t>
                      </a:r>
                      <a:r>
                        <a:rPr lang="en-US" sz="4400" b="1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(05)</a:t>
                      </a:r>
                      <a:endParaRPr lang="en-US" sz="4400" b="1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พัสดุ,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ผู้ใช้ 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&amp;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ผู้ซื้อของ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เภสัช, พยาบาล</a:t>
                      </a:r>
                      <a:endParaRPr lang="en-US" sz="44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8413879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3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4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Lab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 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Lab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ธนาคารเลือด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 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Patho,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นิติเวช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ปฐมภูมิ</a:t>
                      </a:r>
                      <a:endParaRPr lang="en-US" sz="44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9119107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4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ตรวจวินิจฉัยโดยวิธีพิเศษ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พยาบาล 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OPD &amp;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หน่วยที่มีการตรวจวินิจฉัยโดยวิธีพิเศษ</a:t>
                      </a:r>
                      <a:endParaRPr lang="en-US" sz="44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90337012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5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เครื่องมือ/อุปกรณ์การแพทย์ที่คิดค่าใช้บริการ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พัสดุ,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ศูนย์เครื่องมือแพทย์ 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&amp;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พยาบาลผู้ป่วยใน 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&amp; </a:t>
                      </a:r>
                      <a:r>
                        <a:rPr lang="th-TH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พยาบาล </a:t>
                      </a:r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ICU 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7552070"/>
                  </a:ext>
                </a:extLst>
              </a:tr>
              <a:tr h="1085645">
                <a:tc>
                  <a:txBody>
                    <a:bodyPr/>
                    <a:lstStyle/>
                    <a:p>
                      <a:pPr algn="ctr"/>
                      <a:r>
                        <a:rPr lang="en-US" sz="4400" b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6</a:t>
                      </a: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solidFill>
                            <a:srgbClr val="0000FF"/>
                          </a:solidFill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หัตถการในห้องผ่าตัด และนอกห้องผ่าตัด</a:t>
                      </a:r>
                      <a:endParaRPr lang="en-US" sz="4400" b="1" dirty="0">
                        <a:solidFill>
                          <a:srgbClr val="0000FF"/>
                        </a:solidFill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ห้องผ่าตัด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</a:t>
                      </a:r>
                      <a:r>
                        <a:rPr lang="en-US" sz="4400" b="1" dirty="0" err="1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CathLab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 LR,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ส่องกล้อง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,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 </a:t>
                      </a:r>
                      <a:r>
                        <a:rPr lang="en-US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HD, </a:t>
                      </a:r>
                      <a:r>
                        <a:rPr lang="th-TH" sz="4400" b="1" dirty="0"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สลายนิ่ว</a:t>
                      </a:r>
                      <a:endParaRPr lang="en-US" sz="4400" b="1" dirty="0"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68580" marB="685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6480494"/>
                  </a:ext>
                </a:extLst>
              </a:tr>
            </a:tbl>
          </a:graphicData>
        </a:graphic>
      </p:graphicFrame>
      <p:pic>
        <p:nvPicPr>
          <p:cNvPr id="6" name="Picture 8" descr="Image result for health personnel cartoon">
            <a:extLst>
              <a:ext uri="{FF2B5EF4-FFF2-40B4-BE49-F238E27FC236}">
                <a16:creationId xmlns:a16="http://schemas.microsoft.com/office/drawing/2014/main" id="{E0BD1E18-22A8-4E16-A5AA-14DB01AE9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9038314"/>
            <a:ext cx="5943600" cy="123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FB5E9-044B-F3A4-464F-2B5DFC00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4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5347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67681" y="1790700"/>
            <a:ext cx="17352638" cy="403860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th-TH" sz="9600" b="1" dirty="0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        จัดทำแฟ้มหน่วยต้นทุนของรพ. (</a:t>
            </a:r>
            <a:r>
              <a:rPr lang="en-US" sz="9600" b="1" dirty="0" err="1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HosCCID</a:t>
            </a:r>
            <a:r>
              <a:rPr lang="th-TH" sz="9600" b="1" dirty="0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)</a:t>
            </a:r>
            <a:r>
              <a:rPr lang="en-US" sz="9600" b="1" dirty="0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: </a:t>
            </a:r>
            <a:endParaRPr lang="th-TH" sz="9600" b="1" dirty="0">
              <a:solidFill>
                <a:schemeClr val="bg1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  <a:p>
            <a:pPr defTabSz="1371600">
              <a:defRPr/>
            </a:pPr>
            <a:r>
              <a:rPr lang="th-TH" sz="9600" b="1" dirty="0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ให้สอดคล้องกับการบริการและ </a:t>
            </a:r>
            <a:r>
              <a:rPr lang="en-US" sz="9600" b="1" dirty="0" err="1">
                <a:solidFill>
                  <a:schemeClr val="bg1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BSub</a:t>
            </a:r>
            <a:endParaRPr lang="th-TH" sz="9600" b="1" dirty="0">
              <a:solidFill>
                <a:schemeClr val="bg1"/>
              </a:solidFill>
              <a:latin typeface="DilleniaUPC" panose="02020603050405020304" pitchFamily="18" charset="-34"/>
              <a:ea typeface="Tahoma" panose="020B0604030504040204" pitchFamily="34" charset="0"/>
              <a:cs typeface="DilleniaUPC" panose="02020603050405020304" pitchFamily="18" charset="-34"/>
            </a:endParaRPr>
          </a:p>
        </p:txBody>
      </p:sp>
      <p:pic>
        <p:nvPicPr>
          <p:cNvPr id="2" name="Picture 12" descr="Number 2">
            <a:extLst>
              <a:ext uri="{FF2B5EF4-FFF2-40B4-BE49-F238E27FC236}">
                <a16:creationId xmlns:a16="http://schemas.microsoft.com/office/drawing/2014/main" id="{EC203870-2D43-59DD-70CC-56FDE4EF83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552700"/>
            <a:ext cx="2354489" cy="235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27A8CC-01B8-3DD6-745D-32B9AD81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5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7675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C67AF2-2D44-3FF9-6AF2-649535911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399" y="1055180"/>
            <a:ext cx="14835202" cy="91175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32" y="71834"/>
            <a:ext cx="17881335" cy="913905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3200" dirty="0">
                <a:solidFill>
                  <a:srgbClr val="3333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6600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มีรหัสของรพ.แล้ว</a:t>
            </a:r>
            <a:r>
              <a:rPr lang="en-US" sz="6600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:</a:t>
            </a:r>
            <a:r>
              <a:rPr lang="th-TH" sz="6600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6600" dirty="0">
                <a:solidFill>
                  <a:srgbClr val="3333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จัดทำแฟ้มจับคู่ </a:t>
            </a:r>
            <a:r>
              <a:rPr lang="th-TH" sz="66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รหัสของรพ. </a:t>
            </a:r>
            <a:r>
              <a:rPr lang="th-TH" sz="6600" dirty="0">
                <a:solidFill>
                  <a:srgbClr val="3333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กับ </a:t>
            </a:r>
            <a:r>
              <a:rPr lang="th-TH" sz="66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รหัสหน่วยต้นทุนของโครงการฯ</a:t>
            </a:r>
            <a:endParaRPr lang="en-US" sz="6600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200400" y="1124401"/>
            <a:ext cx="1386135" cy="904829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en-US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  <a:p>
            <a:pPr algn="ctr" defTabSz="1371600">
              <a:defRPr/>
            </a:pPr>
            <a:endParaRPr lang="th-TH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62735" y="1124401"/>
            <a:ext cx="1966665" cy="9048299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14F0C-00BA-70B6-997B-0F522BCF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6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38115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32" y="24063"/>
            <a:ext cx="17881335" cy="928437"/>
          </a:xfrm>
          <a:noFill/>
        </p:spPr>
        <p:txBody>
          <a:bodyPr>
            <a:noAutofit/>
          </a:bodyPr>
          <a:lstStyle/>
          <a:p>
            <a:pPr algn="ctr"/>
            <a:r>
              <a:rPr lang="th-TH" sz="8000" dirty="0">
                <a:solidFill>
                  <a:srgbClr val="0000FF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จัดทำแฟ้มหน่วยต้นทุนใหม่</a:t>
            </a:r>
            <a:endParaRPr lang="en-US" sz="8000" dirty="0">
              <a:solidFill>
                <a:srgbClr val="0000FF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3079177"/>
              </p:ext>
            </p:extLst>
          </p:nvPr>
        </p:nvGraphicFramePr>
        <p:xfrm>
          <a:off x="914400" y="952501"/>
          <a:ext cx="16459201" cy="9163272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985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2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6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147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Hcode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CCID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 err="1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CCType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 err="1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CCName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A0100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ฝ่ายบริหารงานทั่วไป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A0200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งานพัสดุ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A0400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งานการเงิน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A0700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งานการเจ้าหน้าที่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A4700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T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งานจ่ายกลาง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กลุ่มงานการตรวจทางห้องปฏิบัติการ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C0102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หน่วยปฏิบัติงานที่ไม่ได้ตรวจ ที่ใช้ร่วมกัน เช่น ห้องเจาะเลือดต่าง ๆ 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C0110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งานเคมีคลินิก (</a:t>
                      </a:r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Chemistry) /</a:t>
                      </a:r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งานห้องปฎิบัติการ ในกรณี ที่รพ.ไม่มีหน่วยแยกย่อย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C0111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งานโลหิตวิทยา (</a:t>
                      </a:r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Hematology)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C0121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งานตรวจโดยวิธีจุลทรรศนศาสตร์ (</a:t>
                      </a:r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Microscopy)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C0170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Lab </a:t>
                      </a:r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ที่ส่งตรวจนอก รพ.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 dirty="0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C0700</a:t>
                      </a:r>
                      <a:endParaRPr lang="en-US" sz="2450" b="1" i="0" u="none" strike="noStrike" dirty="0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งานธุรการและบริหารทั่วไปของกลุ่มงานเภสัชกรรม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C0710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ห้องจ่ายยาผู้ป่วยนอก/รวม 1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D0000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หอผู้ป่วยสามัญรวม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 dirty="0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D0311</a:t>
                      </a:r>
                      <a:endParaRPr lang="en-US" sz="2450" b="1" i="0" u="none" strike="noStrike" dirty="0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หอผู้ป่วยสามัญจักษุ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D2001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หอผู้ป่วยพิเศษรวม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D5000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ICU </a:t>
                      </a:r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รวม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 dirty="0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D5103</a:t>
                      </a:r>
                      <a:endParaRPr lang="en-US" sz="2450" b="1" i="0" u="none" strike="noStrike" dirty="0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NICU (Newborn ICU)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D5500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ICU </a:t>
                      </a:r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ศัลย์ศาสตร์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D6000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A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ห้องแยกโรคความดันลบหรือความดันบวก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E0601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งานสร้างเสริมสุขภาพในชุมชน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E0602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งานส่งเสริมสุขภาพในโรงเรียน</a:t>
                      </a:r>
                      <a:endParaRPr lang="th-TH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37886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XXXXX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E4000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50" b="1" u="none" strike="noStrike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O</a:t>
                      </a:r>
                      <a:endParaRPr lang="en-US" sz="2450" b="1" i="0" u="none" strike="noStrike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2450" b="1" u="none" strike="noStrike" dirty="0">
                          <a:effectLst/>
                          <a:latin typeface="DilleniaUPC" panose="02020603050405020304" pitchFamily="18" charset="-34"/>
                          <a:ea typeface="Tahoma" panose="020B0604030504040204" pitchFamily="34" charset="0"/>
                          <a:cs typeface="DilleniaUPC" panose="02020603050405020304" pitchFamily="18" charset="-34"/>
                        </a:rPr>
                        <a:t>หน่วยต้นทุนสำหรับค่าใช้จ่ายที่จ่ายให้ สสอ./สสจ./เขตสุขภาพ</a:t>
                      </a:r>
                      <a:endParaRPr lang="th-TH" sz="2450" b="1" i="0" u="none" strike="noStrike" dirty="0">
                        <a:solidFill>
                          <a:srgbClr val="000000"/>
                        </a:solidFill>
                        <a:effectLst/>
                        <a:latin typeface="DilleniaUPC" panose="02020603050405020304" pitchFamily="18" charset="-34"/>
                        <a:ea typeface="Tahoma" panose="020B0604030504040204" pitchFamily="34" charset="0"/>
                        <a:cs typeface="DilleniaUPC" panose="02020603050405020304" pitchFamily="18" charset="-34"/>
                      </a:endParaRPr>
                    </a:p>
                  </a:txBody>
                  <a:tcPr marL="137160" marR="137160" marT="8423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4572001" y="979460"/>
            <a:ext cx="2286000" cy="909265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819400" y="988180"/>
            <a:ext cx="1663910" cy="90831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th-TH" sz="2700">
              <a:solidFill>
                <a:prstClr val="white"/>
              </a:solidFill>
              <a:latin typeface="Calibri"/>
              <a:cs typeface="Cordia New" panose="020B0304020202020204" pitchFamily="34" charset="-3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F248B-DF8C-E807-710F-E07221518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7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7676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78162" y="2648846"/>
            <a:ext cx="17352638" cy="3180454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lIns="137160" tIns="68580" rIns="137160" bIns="6858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>
              <a:defRPr/>
            </a:pPr>
            <a:r>
              <a:rPr lang="en-US" sz="8000" b="1">
                <a:solidFill>
                  <a:prstClr val="white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 </a:t>
            </a:r>
            <a:r>
              <a:rPr lang="th-TH" sz="11500" b="1">
                <a:solidFill>
                  <a:prstClr val="white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รวบรวมข้อมูลต้นทุน </a:t>
            </a:r>
          </a:p>
          <a:p>
            <a:pPr defTabSz="1371600">
              <a:defRPr/>
            </a:pPr>
            <a:r>
              <a:rPr lang="th-TH" sz="11500" b="1">
                <a:solidFill>
                  <a:prstClr val="white"/>
                </a:solidFill>
                <a:latin typeface="DilleniaUPC" panose="02020603050405020304" pitchFamily="18" charset="-34"/>
                <a:ea typeface="Tahoma" panose="020B0604030504040204" pitchFamily="34" charset="0"/>
                <a:cs typeface="DilleniaUPC" panose="02020603050405020304" pitchFamily="18" charset="-34"/>
              </a:rPr>
              <a:t>และผลงานบริการ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5E7DDD-7154-46D6-965D-B7CC78750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086100"/>
            <a:ext cx="1787291" cy="178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37E97-2DC1-5DBB-0058-8E32F3770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8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5932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9677145"/>
            <a:ext cx="18288000" cy="609855"/>
          </a:xfrm>
          <a:prstGeom prst="rect">
            <a:avLst/>
          </a:prstGeom>
          <a:solidFill>
            <a:srgbClr val="E9BB51"/>
          </a:solidFill>
        </p:spPr>
        <p:txBody>
          <a:bodyPr/>
          <a:lstStyle/>
          <a:p>
            <a:pPr defTabSz="914445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8753" y="2171702"/>
            <a:ext cx="6545718" cy="62838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323034" y="3238500"/>
            <a:ext cx="10515600" cy="33374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13500"/>
              </a:lnSpc>
            </a:pPr>
            <a:r>
              <a:rPr lang="th-TH" sz="8000" b="1" dirty="0">
                <a:solidFill>
                  <a:srgbClr val="765DC7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รายการแฟ้มข้อมูล</a:t>
            </a:r>
          </a:p>
          <a:p>
            <a:pPr algn="ctr" defTabSz="914445">
              <a:lnSpc>
                <a:spcPts val="13500"/>
              </a:lnSpc>
            </a:pPr>
            <a:r>
              <a:rPr lang="th-TH" sz="8000" b="1" dirty="0">
                <a:solidFill>
                  <a:srgbClr val="765DC7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ที่ใช้ในการวิเคราะห์ข้อมูลต้นทุนรายโรค</a:t>
            </a:r>
            <a:endParaRPr lang="en-US" sz="8000" b="1" dirty="0">
              <a:solidFill>
                <a:srgbClr val="765DC7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47A7BDC-3BFF-8A7D-0884-DB0C53AD0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137307"/>
            <a:ext cx="2743200" cy="1252602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1024663-EA54-8BE8-EBB9-330241382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855" y="9734267"/>
            <a:ext cx="1244339" cy="547688"/>
          </a:xfrm>
        </p:spPr>
        <p:txBody>
          <a:bodyPr/>
          <a:lstStyle/>
          <a:p>
            <a:pPr algn="l"/>
            <a:fld id="{E6477A9D-475E-46D3-B17E-8426009E6700}" type="slidenum">
              <a:rPr lang="en-US" sz="3600" b="1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pPr algn="l"/>
              <a:t>9</a:t>
            </a:fld>
            <a:endParaRPr lang="en-US" sz="3600" b="1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3_Office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rtlCol="0" anchor="ctr"/>
      <a:lstStyle>
        <a:defPPr algn="ctr">
          <a:defRPr sz="2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solidFill>
            <a:srgbClr val="FF0000"/>
          </a:solidFill>
        </a:ln>
      </a:spPr>
      <a:bodyPr rtlCol="0" anchor="ctr"/>
      <a:lstStyle>
        <a:defPPr algn="ctr">
          <a:defRPr sz="2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7805e37-94aa-447f-bd64-1eb87fb29fd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เอกสาร" ma:contentTypeID="0x010100BA211B53C0DCA6489922CC6B11129E50" ma:contentTypeVersion="15" ma:contentTypeDescription="สร้างเอกสารใหม่" ma:contentTypeScope="" ma:versionID="fcd79475ab7a53f3b07d2aab8e84e642">
  <xsd:schema xmlns:xsd="http://www.w3.org/2001/XMLSchema" xmlns:xs="http://www.w3.org/2001/XMLSchema" xmlns:p="http://schemas.microsoft.com/office/2006/metadata/properties" xmlns:ns3="d7805e37-94aa-447f-bd64-1eb87fb29fdf" xmlns:ns4="b5379e01-ad3d-4723-b144-4e753f6dd582" targetNamespace="http://schemas.microsoft.com/office/2006/metadata/properties" ma:root="true" ma:fieldsID="e37ffc10ed753aaf83e0020e73ae0042" ns3:_="" ns4:_="">
    <xsd:import namespace="d7805e37-94aa-447f-bd64-1eb87fb29fdf"/>
    <xsd:import namespace="b5379e01-ad3d-4723-b144-4e753f6dd582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805e37-94aa-447f-bd64-1eb87fb29fdf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0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379e01-ad3d-4723-b144-4e753f6dd582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แชร์กับ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แชร์พร้อมกับรายละเอียด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การแชร์แฮชคำแนะนำ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ชนิดเนื้อหา"/>
        <xsd:element ref="dc:title" minOccurs="0" maxOccurs="1" ma:index="4" ma:displayName="ชื่อเรื่อง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5C467C-5E0E-42B2-802B-78F56F97F3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8ACB4F-77E9-4933-8AAE-535422EA3168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b5379e01-ad3d-4723-b144-4e753f6dd582"/>
    <ds:schemaRef ds:uri="d7805e37-94aa-447f-bd64-1eb87fb29fdf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9E0C8026-8C0B-433F-8E87-745D177AC28B}">
  <ds:schemaRefs>
    <ds:schemaRef ds:uri="b5379e01-ad3d-4723-b144-4e753f6dd582"/>
    <ds:schemaRef ds:uri="d7805e37-94aa-447f-bd64-1eb87fb29f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c22a876a-ca4e-4da9-88f3-32715a58df23}" enabled="0" method="" siteId="{c22a876a-ca4e-4da9-88f3-32715a58df2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1843</Words>
  <Application>Microsoft Office PowerPoint</Application>
  <PresentationFormat>Custom</PresentationFormat>
  <Paragraphs>508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Arial</vt:lpstr>
      <vt:lpstr>TH Sarabun New</vt:lpstr>
      <vt:lpstr>Tahoma</vt:lpstr>
      <vt:lpstr>DilleniaUPC</vt:lpstr>
      <vt:lpstr>Calibri</vt:lpstr>
      <vt:lpstr>Aptos</vt:lpstr>
      <vt:lpstr>Anuphan Light</vt:lpstr>
      <vt:lpstr>Office Theme</vt:lpstr>
      <vt:lpstr>5_Office Theme</vt:lpstr>
      <vt:lpstr>7_Office Theme</vt:lpstr>
      <vt:lpstr>8_Office Theme</vt:lpstr>
      <vt:lpstr>3_Office Theme</vt:lpstr>
      <vt:lpstr>9_Office Theme</vt:lpstr>
      <vt:lpstr>PowerPoint Presentation</vt:lpstr>
      <vt:lpstr>การดำเนินงานของรพ.</vt:lpstr>
      <vt:lpstr>กำหนดหมวดค่ารักษาย่อย (BSub)  ในแฟ้มรายการค่ารักษา (BG4Charge) </vt:lpstr>
      <vt:lpstr>หน่วยงานที่ควรมีส่วนร่วมในการกำหนดหมวดค่ารักษาย่อย</vt:lpstr>
      <vt:lpstr>PowerPoint Presentation</vt:lpstr>
      <vt:lpstr> มีรหัสของรพ.แล้ว: จัดทำแฟ้มจับคู่ รหัสของรพ. กับ รหัสหน่วยต้นทุนของโครงการฯ</vt:lpstr>
      <vt:lpstr>จัดทำแฟ้มหน่วยต้นทุนใหม่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 office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Finncial Guidance</dc:title>
  <dc:creator>MP1RTQ3T</dc:creator>
  <cp:lastModifiedBy>สุภาพร ชูดำ</cp:lastModifiedBy>
  <cp:revision>21</cp:revision>
  <dcterms:created xsi:type="dcterms:W3CDTF">2006-08-16T00:00:00Z</dcterms:created>
  <dcterms:modified xsi:type="dcterms:W3CDTF">2025-07-22T08:40:29Z</dcterms:modified>
  <dc:identifier>DAFddIibRu8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0x010100BA211B53C0DCA6489922CC6B11129E50</vt:lpwstr>
  </property>
</Properties>
</file>